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4"/>
  </p:notesMasterIdLst>
  <p:sldIdLst>
    <p:sldId id="256" r:id="rId2"/>
    <p:sldId id="1381" r:id="rId3"/>
    <p:sldId id="1121" r:id="rId4"/>
    <p:sldId id="1287" r:id="rId5"/>
    <p:sldId id="1288" r:id="rId6"/>
    <p:sldId id="1362" r:id="rId7"/>
    <p:sldId id="1345" r:id="rId8"/>
    <p:sldId id="1371" r:id="rId9"/>
    <p:sldId id="1372" r:id="rId10"/>
    <p:sldId id="1292" r:id="rId11"/>
    <p:sldId id="1130" r:id="rId12"/>
    <p:sldId id="274" r:id="rId13"/>
    <p:sldId id="1132" r:id="rId14"/>
    <p:sldId id="1133" r:id="rId15"/>
    <p:sldId id="1134" r:id="rId16"/>
    <p:sldId id="282" r:id="rId17"/>
    <p:sldId id="1136" r:id="rId18"/>
    <p:sldId id="291" r:id="rId19"/>
    <p:sldId id="292" r:id="rId20"/>
    <p:sldId id="293" r:id="rId21"/>
    <p:sldId id="294" r:id="rId22"/>
    <p:sldId id="295" r:id="rId23"/>
    <p:sldId id="296" r:id="rId24"/>
    <p:sldId id="1143" r:id="rId25"/>
    <p:sldId id="299" r:id="rId26"/>
    <p:sldId id="300" r:id="rId27"/>
    <p:sldId id="1256" r:id="rId28"/>
    <p:sldId id="1293" r:id="rId29"/>
    <p:sldId id="1374" r:id="rId30"/>
    <p:sldId id="1363" r:id="rId31"/>
    <p:sldId id="1364" r:id="rId32"/>
    <p:sldId id="261" r:id="rId33"/>
    <p:sldId id="1365" r:id="rId34"/>
    <p:sldId id="1257" r:id="rId35"/>
    <p:sldId id="1165" r:id="rId36"/>
    <p:sldId id="1158" r:id="rId37"/>
    <p:sldId id="1342" r:id="rId38"/>
    <p:sldId id="320" r:id="rId39"/>
    <p:sldId id="1278" r:id="rId40"/>
    <p:sldId id="1295" r:id="rId41"/>
    <p:sldId id="1375" r:id="rId42"/>
    <p:sldId id="1376" r:id="rId43"/>
    <p:sldId id="354" r:id="rId44"/>
    <p:sldId id="1378" r:id="rId45"/>
    <p:sldId id="355" r:id="rId46"/>
    <p:sldId id="1367" r:id="rId47"/>
    <p:sldId id="1368" r:id="rId48"/>
    <p:sldId id="1325" r:id="rId49"/>
    <p:sldId id="1316" r:id="rId50"/>
    <p:sldId id="1369" r:id="rId51"/>
    <p:sldId id="1377" r:id="rId52"/>
    <p:sldId id="257" r:id="rId53"/>
    <p:sldId id="1373" r:id="rId54"/>
    <p:sldId id="1331" r:id="rId55"/>
    <p:sldId id="1358" r:id="rId56"/>
    <p:sldId id="1305" r:id="rId57"/>
    <p:sldId id="1269" r:id="rId58"/>
    <p:sldId id="1370" r:id="rId59"/>
    <p:sldId id="1302" r:id="rId60"/>
    <p:sldId id="1354" r:id="rId61"/>
    <p:sldId id="1355" r:id="rId62"/>
    <p:sldId id="1380" r:id="rId6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66F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07"/>
    <p:restoredTop sz="79048"/>
  </p:normalViewPr>
  <p:slideViewPr>
    <p:cSldViewPr snapToGrid="0" snapToObjects="1">
      <p:cViewPr varScale="1">
        <p:scale>
          <a:sx n="100" d="100"/>
          <a:sy n="100" d="100"/>
        </p:scale>
        <p:origin x="360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7" Type="http://schemas.openxmlformats.org/officeDocument/2006/relationships/image" Target="../media/image13.svg"/><Relationship Id="rId2" Type="http://schemas.openxmlformats.org/officeDocument/2006/relationships/image" Target="../media/image8.png"/><Relationship Id="rId1" Type="http://schemas.openxmlformats.org/officeDocument/2006/relationships/hyperlink" Target="https://rstudio.com/" TargetMode="Externa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7" Type="http://schemas.openxmlformats.org/officeDocument/2006/relationships/image" Target="../media/image19.svg"/><Relationship Id="rId2" Type="http://schemas.openxmlformats.org/officeDocument/2006/relationships/image" Target="../media/image14.png"/><Relationship Id="rId1" Type="http://schemas.openxmlformats.org/officeDocument/2006/relationships/hyperlink" Target="https://rstudio.cloud/" TargetMode="External"/><Relationship Id="rId6" Type="http://schemas.openxmlformats.org/officeDocument/2006/relationships/image" Target="../media/image18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svg"/><Relationship Id="rId1" Type="http://schemas.openxmlformats.org/officeDocument/2006/relationships/image" Target="../media/image32.png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35.svg"/></Relationships>
</file>

<file path=ppt/diagrams/_rels/data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sv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svg"/><Relationship Id="rId1" Type="http://schemas.openxmlformats.org/officeDocument/2006/relationships/image" Target="../media/image38.png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10" Type="http://schemas.openxmlformats.org/officeDocument/2006/relationships/image" Target="../media/image47.svg"/><Relationship Id="rId4" Type="http://schemas.openxmlformats.org/officeDocument/2006/relationships/image" Target="../media/image41.svg"/><Relationship Id="rId9" Type="http://schemas.openxmlformats.org/officeDocument/2006/relationships/image" Target="../media/image46.pn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hyperlink" Target="https://rstudio.com/" TargetMode="External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hyperlink" Target="https://rstudio.cloud/" TargetMode="External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svg"/><Relationship Id="rId1" Type="http://schemas.openxmlformats.org/officeDocument/2006/relationships/image" Target="../media/image32.png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35.svg"/></Relationships>
</file>

<file path=ppt/diagrams/_rels/drawing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sv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svg"/><Relationship Id="rId1" Type="http://schemas.openxmlformats.org/officeDocument/2006/relationships/image" Target="../media/image38.png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10" Type="http://schemas.openxmlformats.org/officeDocument/2006/relationships/image" Target="../media/image47.svg"/><Relationship Id="rId4" Type="http://schemas.openxmlformats.org/officeDocument/2006/relationships/image" Target="../media/image41.svg"/><Relationship Id="rId9" Type="http://schemas.openxmlformats.org/officeDocument/2006/relationships/image" Target="../media/image46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150EBB9-1424-4CAA-938D-F93BC76F8E86}" type="doc">
      <dgm:prSet loTypeId="urn:microsoft.com/office/officeart/2005/8/layout/vProcess5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DDFE9090-B315-4095-970C-E700138084D2}">
      <dgm:prSet/>
      <dgm:spPr/>
      <dgm:t>
        <a:bodyPr/>
        <a:lstStyle/>
        <a:p>
          <a:pPr>
            <a:defRPr cap="all"/>
          </a:pPr>
          <a:r>
            <a:rPr lang="en-US" b="0" i="0"/>
            <a:t>Ph.D. in Psychology</a:t>
          </a:r>
          <a:endParaRPr lang="en-US"/>
        </a:p>
      </dgm:t>
    </dgm:pt>
    <dgm:pt modelId="{CE21AF4F-8914-4219-B2B3-F7A11D1B38DF}" type="parTrans" cxnId="{BD767900-5C46-4E96-802E-A4005931FF9F}">
      <dgm:prSet/>
      <dgm:spPr/>
      <dgm:t>
        <a:bodyPr/>
        <a:lstStyle/>
        <a:p>
          <a:endParaRPr lang="en-US"/>
        </a:p>
      </dgm:t>
    </dgm:pt>
    <dgm:pt modelId="{5DBB2778-8BE8-40F2-906C-6B345D53BD76}" type="sibTrans" cxnId="{BD767900-5C46-4E96-802E-A4005931FF9F}">
      <dgm:prSet/>
      <dgm:spPr/>
      <dgm:t>
        <a:bodyPr/>
        <a:lstStyle/>
        <a:p>
          <a:endParaRPr lang="en-US"/>
        </a:p>
      </dgm:t>
    </dgm:pt>
    <dgm:pt modelId="{1DC39D19-DCE7-4B4E-A717-DFCE406EE04A}">
      <dgm:prSet/>
      <dgm:spPr/>
      <dgm:t>
        <a:bodyPr/>
        <a:lstStyle/>
        <a:p>
          <a:pPr>
            <a:defRPr cap="all"/>
          </a:pPr>
          <a:r>
            <a:rPr lang="en-US" b="0" i="0"/>
            <a:t>Data Science Bootcamp</a:t>
          </a:r>
          <a:endParaRPr lang="en-US"/>
        </a:p>
      </dgm:t>
    </dgm:pt>
    <dgm:pt modelId="{0D086A4A-E12A-47E0-97EF-6D9ACDE9E13A}" type="parTrans" cxnId="{93EC7068-B7C9-47B4-8653-94BEAF9D4CEE}">
      <dgm:prSet/>
      <dgm:spPr/>
      <dgm:t>
        <a:bodyPr/>
        <a:lstStyle/>
        <a:p>
          <a:endParaRPr lang="en-US"/>
        </a:p>
      </dgm:t>
    </dgm:pt>
    <dgm:pt modelId="{9D9B4F97-F87B-489F-9616-017AC6FD0CC9}" type="sibTrans" cxnId="{93EC7068-B7C9-47B4-8653-94BEAF9D4CEE}">
      <dgm:prSet/>
      <dgm:spPr/>
      <dgm:t>
        <a:bodyPr/>
        <a:lstStyle/>
        <a:p>
          <a:endParaRPr lang="en-US"/>
        </a:p>
      </dgm:t>
    </dgm:pt>
    <dgm:pt modelId="{3B6C6E18-5F64-460C-B4AC-C1D612981BCD}">
      <dgm:prSet/>
      <dgm:spPr/>
      <dgm:t>
        <a:bodyPr/>
        <a:lstStyle/>
        <a:p>
          <a:pPr>
            <a:defRPr cap="all"/>
          </a:pPr>
          <a:r>
            <a:rPr lang="en-US" b="0" i="0"/>
            <a:t>Data Scientist</a:t>
          </a:r>
          <a:endParaRPr lang="en-US"/>
        </a:p>
      </dgm:t>
    </dgm:pt>
    <dgm:pt modelId="{416AB935-A355-4F9F-86D7-18B4B3FABE10}" type="parTrans" cxnId="{1E70E75D-082B-4DD3-B3F5-833184738D02}">
      <dgm:prSet/>
      <dgm:spPr/>
      <dgm:t>
        <a:bodyPr/>
        <a:lstStyle/>
        <a:p>
          <a:endParaRPr lang="en-US"/>
        </a:p>
      </dgm:t>
    </dgm:pt>
    <dgm:pt modelId="{8995563B-FE99-4CB4-8313-D53CD924195E}" type="sibTrans" cxnId="{1E70E75D-082B-4DD3-B3F5-833184738D02}">
      <dgm:prSet/>
      <dgm:spPr/>
      <dgm:t>
        <a:bodyPr/>
        <a:lstStyle/>
        <a:p>
          <a:endParaRPr lang="en-US"/>
        </a:p>
      </dgm:t>
    </dgm:pt>
    <dgm:pt modelId="{A39858D9-BDEB-484B-B633-4AB75109003F}">
      <dgm:prSet/>
      <dgm:spPr/>
      <dgm:t>
        <a:bodyPr/>
        <a:lstStyle/>
        <a:p>
          <a:pPr>
            <a:defRPr cap="all"/>
          </a:pPr>
          <a:r>
            <a:rPr lang="en-US" b="0" i="0"/>
            <a:t>Data Science Instructor</a:t>
          </a:r>
          <a:endParaRPr lang="en-US"/>
        </a:p>
      </dgm:t>
    </dgm:pt>
    <dgm:pt modelId="{93FB319B-BA48-4960-995B-CC74A7C0A74C}" type="parTrans" cxnId="{8C3DC7E4-BC1B-4F02-A0D0-276E09F281A3}">
      <dgm:prSet/>
      <dgm:spPr/>
      <dgm:t>
        <a:bodyPr/>
        <a:lstStyle/>
        <a:p>
          <a:endParaRPr lang="en-US"/>
        </a:p>
      </dgm:t>
    </dgm:pt>
    <dgm:pt modelId="{3F4BC53E-7E8E-4DBB-AE40-75E239D0E98A}" type="sibTrans" cxnId="{8C3DC7E4-BC1B-4F02-A0D0-276E09F281A3}">
      <dgm:prSet/>
      <dgm:spPr/>
      <dgm:t>
        <a:bodyPr/>
        <a:lstStyle/>
        <a:p>
          <a:endParaRPr lang="en-US"/>
        </a:p>
      </dgm:t>
    </dgm:pt>
    <dgm:pt modelId="{A277FF33-1410-4277-802D-D16FCF62D7B7}">
      <dgm:prSet/>
      <dgm:spPr/>
      <dgm:t>
        <a:bodyPr/>
        <a:lstStyle/>
        <a:p>
          <a:pPr>
            <a:defRPr cap="all"/>
          </a:pPr>
          <a:r>
            <a:rPr lang="en-US" b="0" i="0"/>
            <a:t>Data Scientist at NIH</a:t>
          </a:r>
          <a:endParaRPr lang="en-US"/>
        </a:p>
      </dgm:t>
    </dgm:pt>
    <dgm:pt modelId="{D5417468-DEAE-4A37-AFB3-1DAE6019B8B1}" type="parTrans" cxnId="{8987D948-D5B9-4842-83A5-4A6098FA3BE8}">
      <dgm:prSet/>
      <dgm:spPr/>
      <dgm:t>
        <a:bodyPr/>
        <a:lstStyle/>
        <a:p>
          <a:endParaRPr lang="en-US"/>
        </a:p>
      </dgm:t>
    </dgm:pt>
    <dgm:pt modelId="{BAED1285-C3A7-4C5A-A958-79BFD7094B56}" type="sibTrans" cxnId="{8987D948-D5B9-4842-83A5-4A6098FA3BE8}">
      <dgm:prSet/>
      <dgm:spPr/>
      <dgm:t>
        <a:bodyPr/>
        <a:lstStyle/>
        <a:p>
          <a:endParaRPr lang="en-US"/>
        </a:p>
      </dgm:t>
    </dgm:pt>
    <dgm:pt modelId="{FC983D21-350A-CE4C-A2FE-1D84EC660186}" type="pres">
      <dgm:prSet presAssocID="{F150EBB9-1424-4CAA-938D-F93BC76F8E86}" presName="outerComposite" presStyleCnt="0">
        <dgm:presLayoutVars>
          <dgm:chMax val="5"/>
          <dgm:dir/>
          <dgm:resizeHandles val="exact"/>
        </dgm:presLayoutVars>
      </dgm:prSet>
      <dgm:spPr/>
    </dgm:pt>
    <dgm:pt modelId="{C8EC2171-10D4-5F42-9BCE-5663BE29A9EA}" type="pres">
      <dgm:prSet presAssocID="{F150EBB9-1424-4CAA-938D-F93BC76F8E86}" presName="dummyMaxCanvas" presStyleCnt="0">
        <dgm:presLayoutVars/>
      </dgm:prSet>
      <dgm:spPr/>
    </dgm:pt>
    <dgm:pt modelId="{25186439-CCFD-8140-92D2-8FD56024D453}" type="pres">
      <dgm:prSet presAssocID="{F150EBB9-1424-4CAA-938D-F93BC76F8E86}" presName="FiveNodes_1" presStyleLbl="node1" presStyleIdx="0" presStyleCnt="5">
        <dgm:presLayoutVars>
          <dgm:bulletEnabled val="1"/>
        </dgm:presLayoutVars>
      </dgm:prSet>
      <dgm:spPr/>
    </dgm:pt>
    <dgm:pt modelId="{7D52BCE3-BAA4-A94C-9ADB-CD8BEBEBDC4C}" type="pres">
      <dgm:prSet presAssocID="{F150EBB9-1424-4CAA-938D-F93BC76F8E86}" presName="FiveNodes_2" presStyleLbl="node1" presStyleIdx="1" presStyleCnt="5">
        <dgm:presLayoutVars>
          <dgm:bulletEnabled val="1"/>
        </dgm:presLayoutVars>
      </dgm:prSet>
      <dgm:spPr/>
    </dgm:pt>
    <dgm:pt modelId="{49AA9AF5-8B31-E447-9906-B2ADD583798F}" type="pres">
      <dgm:prSet presAssocID="{F150EBB9-1424-4CAA-938D-F93BC76F8E86}" presName="FiveNodes_3" presStyleLbl="node1" presStyleIdx="2" presStyleCnt="5">
        <dgm:presLayoutVars>
          <dgm:bulletEnabled val="1"/>
        </dgm:presLayoutVars>
      </dgm:prSet>
      <dgm:spPr/>
    </dgm:pt>
    <dgm:pt modelId="{7D674E5A-DFDE-9C4E-AB0F-D172B9552AFB}" type="pres">
      <dgm:prSet presAssocID="{F150EBB9-1424-4CAA-938D-F93BC76F8E86}" presName="FiveNodes_4" presStyleLbl="node1" presStyleIdx="3" presStyleCnt="5">
        <dgm:presLayoutVars>
          <dgm:bulletEnabled val="1"/>
        </dgm:presLayoutVars>
      </dgm:prSet>
      <dgm:spPr/>
    </dgm:pt>
    <dgm:pt modelId="{6F11D50A-1A6E-E04D-8D99-01D8836F851D}" type="pres">
      <dgm:prSet presAssocID="{F150EBB9-1424-4CAA-938D-F93BC76F8E86}" presName="FiveNodes_5" presStyleLbl="node1" presStyleIdx="4" presStyleCnt="5">
        <dgm:presLayoutVars>
          <dgm:bulletEnabled val="1"/>
        </dgm:presLayoutVars>
      </dgm:prSet>
      <dgm:spPr/>
    </dgm:pt>
    <dgm:pt modelId="{1EBCB315-34B6-F54F-BF11-908215432D06}" type="pres">
      <dgm:prSet presAssocID="{F150EBB9-1424-4CAA-938D-F93BC76F8E86}" presName="FiveConn_1-2" presStyleLbl="fgAccFollowNode1" presStyleIdx="0" presStyleCnt="4">
        <dgm:presLayoutVars>
          <dgm:bulletEnabled val="1"/>
        </dgm:presLayoutVars>
      </dgm:prSet>
      <dgm:spPr/>
    </dgm:pt>
    <dgm:pt modelId="{98B9262A-2FCA-2641-AD23-1D01E675295E}" type="pres">
      <dgm:prSet presAssocID="{F150EBB9-1424-4CAA-938D-F93BC76F8E86}" presName="FiveConn_2-3" presStyleLbl="fgAccFollowNode1" presStyleIdx="1" presStyleCnt="4">
        <dgm:presLayoutVars>
          <dgm:bulletEnabled val="1"/>
        </dgm:presLayoutVars>
      </dgm:prSet>
      <dgm:spPr/>
    </dgm:pt>
    <dgm:pt modelId="{7F566F02-82E5-1444-93B5-0D9954F10A1B}" type="pres">
      <dgm:prSet presAssocID="{F150EBB9-1424-4CAA-938D-F93BC76F8E86}" presName="FiveConn_3-4" presStyleLbl="fgAccFollowNode1" presStyleIdx="2" presStyleCnt="4">
        <dgm:presLayoutVars>
          <dgm:bulletEnabled val="1"/>
        </dgm:presLayoutVars>
      </dgm:prSet>
      <dgm:spPr/>
    </dgm:pt>
    <dgm:pt modelId="{1FEB2463-6733-C549-9511-8252BCE9C322}" type="pres">
      <dgm:prSet presAssocID="{F150EBB9-1424-4CAA-938D-F93BC76F8E86}" presName="FiveConn_4-5" presStyleLbl="fgAccFollowNode1" presStyleIdx="3" presStyleCnt="4">
        <dgm:presLayoutVars>
          <dgm:bulletEnabled val="1"/>
        </dgm:presLayoutVars>
      </dgm:prSet>
      <dgm:spPr/>
    </dgm:pt>
    <dgm:pt modelId="{475DCFDC-5464-D44C-A201-AB196F9C2C34}" type="pres">
      <dgm:prSet presAssocID="{F150EBB9-1424-4CAA-938D-F93BC76F8E86}" presName="FiveNodes_1_text" presStyleLbl="node1" presStyleIdx="4" presStyleCnt="5">
        <dgm:presLayoutVars>
          <dgm:bulletEnabled val="1"/>
        </dgm:presLayoutVars>
      </dgm:prSet>
      <dgm:spPr/>
    </dgm:pt>
    <dgm:pt modelId="{0C1B9140-EB13-A947-863B-1984D95895F7}" type="pres">
      <dgm:prSet presAssocID="{F150EBB9-1424-4CAA-938D-F93BC76F8E86}" presName="FiveNodes_2_text" presStyleLbl="node1" presStyleIdx="4" presStyleCnt="5">
        <dgm:presLayoutVars>
          <dgm:bulletEnabled val="1"/>
        </dgm:presLayoutVars>
      </dgm:prSet>
      <dgm:spPr/>
    </dgm:pt>
    <dgm:pt modelId="{67A070B3-0637-2245-8F8F-611D817668AE}" type="pres">
      <dgm:prSet presAssocID="{F150EBB9-1424-4CAA-938D-F93BC76F8E86}" presName="FiveNodes_3_text" presStyleLbl="node1" presStyleIdx="4" presStyleCnt="5">
        <dgm:presLayoutVars>
          <dgm:bulletEnabled val="1"/>
        </dgm:presLayoutVars>
      </dgm:prSet>
      <dgm:spPr/>
    </dgm:pt>
    <dgm:pt modelId="{087E3288-D18B-DD4F-8E58-9EAF7BEAC552}" type="pres">
      <dgm:prSet presAssocID="{F150EBB9-1424-4CAA-938D-F93BC76F8E86}" presName="FiveNodes_4_text" presStyleLbl="node1" presStyleIdx="4" presStyleCnt="5">
        <dgm:presLayoutVars>
          <dgm:bulletEnabled val="1"/>
        </dgm:presLayoutVars>
      </dgm:prSet>
      <dgm:spPr/>
    </dgm:pt>
    <dgm:pt modelId="{720FF977-1990-0A4D-9197-B9CE4D8EB9E0}" type="pres">
      <dgm:prSet presAssocID="{F150EBB9-1424-4CAA-938D-F93BC76F8E86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BD767900-5C46-4E96-802E-A4005931FF9F}" srcId="{F150EBB9-1424-4CAA-938D-F93BC76F8E86}" destId="{DDFE9090-B315-4095-970C-E700138084D2}" srcOrd="0" destOrd="0" parTransId="{CE21AF4F-8914-4219-B2B3-F7A11D1B38DF}" sibTransId="{5DBB2778-8BE8-40F2-906C-6B345D53BD76}"/>
    <dgm:cxn modelId="{06608B02-6478-E54D-88CA-2698DFADFF44}" type="presOf" srcId="{5DBB2778-8BE8-40F2-906C-6B345D53BD76}" destId="{1EBCB315-34B6-F54F-BF11-908215432D06}" srcOrd="0" destOrd="0" presId="urn:microsoft.com/office/officeart/2005/8/layout/vProcess5"/>
    <dgm:cxn modelId="{958C1506-8072-644E-9D84-CFE09190FB29}" type="presOf" srcId="{1DC39D19-DCE7-4B4E-A717-DFCE406EE04A}" destId="{0C1B9140-EB13-A947-863B-1984D95895F7}" srcOrd="1" destOrd="0" presId="urn:microsoft.com/office/officeart/2005/8/layout/vProcess5"/>
    <dgm:cxn modelId="{A7750D37-9AF9-7A47-9859-545E1DA40E1F}" type="presOf" srcId="{A39858D9-BDEB-484B-B633-4AB75109003F}" destId="{7D674E5A-DFDE-9C4E-AB0F-D172B9552AFB}" srcOrd="0" destOrd="0" presId="urn:microsoft.com/office/officeart/2005/8/layout/vProcess5"/>
    <dgm:cxn modelId="{8987D948-D5B9-4842-83A5-4A6098FA3BE8}" srcId="{F150EBB9-1424-4CAA-938D-F93BC76F8E86}" destId="{A277FF33-1410-4277-802D-D16FCF62D7B7}" srcOrd="4" destOrd="0" parTransId="{D5417468-DEAE-4A37-AFB3-1DAE6019B8B1}" sibTransId="{BAED1285-C3A7-4C5A-A958-79BFD7094B56}"/>
    <dgm:cxn modelId="{5E29D353-152F-5942-BD3D-F341CB7980C1}" type="presOf" srcId="{3B6C6E18-5F64-460C-B4AC-C1D612981BCD}" destId="{67A070B3-0637-2245-8F8F-611D817668AE}" srcOrd="1" destOrd="0" presId="urn:microsoft.com/office/officeart/2005/8/layout/vProcess5"/>
    <dgm:cxn modelId="{24A57855-A313-C14C-A250-C5A03071D178}" type="presOf" srcId="{3B6C6E18-5F64-460C-B4AC-C1D612981BCD}" destId="{49AA9AF5-8B31-E447-9906-B2ADD583798F}" srcOrd="0" destOrd="0" presId="urn:microsoft.com/office/officeart/2005/8/layout/vProcess5"/>
    <dgm:cxn modelId="{1E70E75D-082B-4DD3-B3F5-833184738D02}" srcId="{F150EBB9-1424-4CAA-938D-F93BC76F8E86}" destId="{3B6C6E18-5F64-460C-B4AC-C1D612981BCD}" srcOrd="2" destOrd="0" parTransId="{416AB935-A355-4F9F-86D7-18B4B3FABE10}" sibTransId="{8995563B-FE99-4CB4-8313-D53CD924195E}"/>
    <dgm:cxn modelId="{B5675368-D9DB-F140-B16C-BC6E4B3D4427}" type="presOf" srcId="{8995563B-FE99-4CB4-8313-D53CD924195E}" destId="{7F566F02-82E5-1444-93B5-0D9954F10A1B}" srcOrd="0" destOrd="0" presId="urn:microsoft.com/office/officeart/2005/8/layout/vProcess5"/>
    <dgm:cxn modelId="{93EC7068-B7C9-47B4-8653-94BEAF9D4CEE}" srcId="{F150EBB9-1424-4CAA-938D-F93BC76F8E86}" destId="{1DC39D19-DCE7-4B4E-A717-DFCE406EE04A}" srcOrd="1" destOrd="0" parTransId="{0D086A4A-E12A-47E0-97EF-6D9ACDE9E13A}" sibTransId="{9D9B4F97-F87B-489F-9616-017AC6FD0CC9}"/>
    <dgm:cxn modelId="{E47AAD72-BA60-5C4B-850F-818A56697AEB}" type="presOf" srcId="{F150EBB9-1424-4CAA-938D-F93BC76F8E86}" destId="{FC983D21-350A-CE4C-A2FE-1D84EC660186}" srcOrd="0" destOrd="0" presId="urn:microsoft.com/office/officeart/2005/8/layout/vProcess5"/>
    <dgm:cxn modelId="{E656167A-932D-AF42-9747-8002C02DF75D}" type="presOf" srcId="{A39858D9-BDEB-484B-B633-4AB75109003F}" destId="{087E3288-D18B-DD4F-8E58-9EAF7BEAC552}" srcOrd="1" destOrd="0" presId="urn:microsoft.com/office/officeart/2005/8/layout/vProcess5"/>
    <dgm:cxn modelId="{BBBC7E7F-37A8-F247-9324-5D97D9E4B68A}" type="presOf" srcId="{1DC39D19-DCE7-4B4E-A717-DFCE406EE04A}" destId="{7D52BCE3-BAA4-A94C-9ADB-CD8BEBEBDC4C}" srcOrd="0" destOrd="0" presId="urn:microsoft.com/office/officeart/2005/8/layout/vProcess5"/>
    <dgm:cxn modelId="{FE8A3C97-C138-7F43-ACA0-33811DCCBC6E}" type="presOf" srcId="{3F4BC53E-7E8E-4DBB-AE40-75E239D0E98A}" destId="{1FEB2463-6733-C549-9511-8252BCE9C322}" srcOrd="0" destOrd="0" presId="urn:microsoft.com/office/officeart/2005/8/layout/vProcess5"/>
    <dgm:cxn modelId="{7ABD18AE-43D7-F549-BC69-19AB7B759627}" type="presOf" srcId="{DDFE9090-B315-4095-970C-E700138084D2}" destId="{475DCFDC-5464-D44C-A201-AB196F9C2C34}" srcOrd="1" destOrd="0" presId="urn:microsoft.com/office/officeart/2005/8/layout/vProcess5"/>
    <dgm:cxn modelId="{2B9401CE-24AF-0E4A-88C0-CE0FB850C61B}" type="presOf" srcId="{9D9B4F97-F87B-489F-9616-017AC6FD0CC9}" destId="{98B9262A-2FCA-2641-AD23-1D01E675295E}" srcOrd="0" destOrd="0" presId="urn:microsoft.com/office/officeart/2005/8/layout/vProcess5"/>
    <dgm:cxn modelId="{8C3DC7E4-BC1B-4F02-A0D0-276E09F281A3}" srcId="{F150EBB9-1424-4CAA-938D-F93BC76F8E86}" destId="{A39858D9-BDEB-484B-B633-4AB75109003F}" srcOrd="3" destOrd="0" parTransId="{93FB319B-BA48-4960-995B-CC74A7C0A74C}" sibTransId="{3F4BC53E-7E8E-4DBB-AE40-75E239D0E98A}"/>
    <dgm:cxn modelId="{84DBFEF1-04C2-C44A-8D6A-813D7F3C1DD9}" type="presOf" srcId="{DDFE9090-B315-4095-970C-E700138084D2}" destId="{25186439-CCFD-8140-92D2-8FD56024D453}" srcOrd="0" destOrd="0" presId="urn:microsoft.com/office/officeart/2005/8/layout/vProcess5"/>
    <dgm:cxn modelId="{D679B6F4-F33A-A040-940D-9B6CB57CA56C}" type="presOf" srcId="{A277FF33-1410-4277-802D-D16FCF62D7B7}" destId="{720FF977-1990-0A4D-9197-B9CE4D8EB9E0}" srcOrd="1" destOrd="0" presId="urn:microsoft.com/office/officeart/2005/8/layout/vProcess5"/>
    <dgm:cxn modelId="{E4C397FD-73E2-8145-8F95-1DA232A6430E}" type="presOf" srcId="{A277FF33-1410-4277-802D-D16FCF62D7B7}" destId="{6F11D50A-1A6E-E04D-8D99-01D8836F851D}" srcOrd="0" destOrd="0" presId="urn:microsoft.com/office/officeart/2005/8/layout/vProcess5"/>
    <dgm:cxn modelId="{90F84C76-44E5-2D40-A34D-E868FCD49C02}" type="presParOf" srcId="{FC983D21-350A-CE4C-A2FE-1D84EC660186}" destId="{C8EC2171-10D4-5F42-9BCE-5663BE29A9EA}" srcOrd="0" destOrd="0" presId="urn:microsoft.com/office/officeart/2005/8/layout/vProcess5"/>
    <dgm:cxn modelId="{5CB2A86B-357D-BC41-9FCF-07F406240E35}" type="presParOf" srcId="{FC983D21-350A-CE4C-A2FE-1D84EC660186}" destId="{25186439-CCFD-8140-92D2-8FD56024D453}" srcOrd="1" destOrd="0" presId="urn:microsoft.com/office/officeart/2005/8/layout/vProcess5"/>
    <dgm:cxn modelId="{6B629D50-6FBA-104D-8DAA-33C8792D7C27}" type="presParOf" srcId="{FC983D21-350A-CE4C-A2FE-1D84EC660186}" destId="{7D52BCE3-BAA4-A94C-9ADB-CD8BEBEBDC4C}" srcOrd="2" destOrd="0" presId="urn:microsoft.com/office/officeart/2005/8/layout/vProcess5"/>
    <dgm:cxn modelId="{DD123E19-AAD4-5A45-8AA0-DF9F6B1FFFEA}" type="presParOf" srcId="{FC983D21-350A-CE4C-A2FE-1D84EC660186}" destId="{49AA9AF5-8B31-E447-9906-B2ADD583798F}" srcOrd="3" destOrd="0" presId="urn:microsoft.com/office/officeart/2005/8/layout/vProcess5"/>
    <dgm:cxn modelId="{4DF969AF-6ADE-F943-8F48-7EAF8FB1A427}" type="presParOf" srcId="{FC983D21-350A-CE4C-A2FE-1D84EC660186}" destId="{7D674E5A-DFDE-9C4E-AB0F-D172B9552AFB}" srcOrd="4" destOrd="0" presId="urn:microsoft.com/office/officeart/2005/8/layout/vProcess5"/>
    <dgm:cxn modelId="{B880FA69-A612-BC42-A773-3E4E0839D091}" type="presParOf" srcId="{FC983D21-350A-CE4C-A2FE-1D84EC660186}" destId="{6F11D50A-1A6E-E04D-8D99-01D8836F851D}" srcOrd="5" destOrd="0" presId="urn:microsoft.com/office/officeart/2005/8/layout/vProcess5"/>
    <dgm:cxn modelId="{9DE55B95-60CB-3548-991A-0A38960605DB}" type="presParOf" srcId="{FC983D21-350A-CE4C-A2FE-1D84EC660186}" destId="{1EBCB315-34B6-F54F-BF11-908215432D06}" srcOrd="6" destOrd="0" presId="urn:microsoft.com/office/officeart/2005/8/layout/vProcess5"/>
    <dgm:cxn modelId="{EE4268DB-D930-B643-A940-D5E5E206EB0D}" type="presParOf" srcId="{FC983D21-350A-CE4C-A2FE-1D84EC660186}" destId="{98B9262A-2FCA-2641-AD23-1D01E675295E}" srcOrd="7" destOrd="0" presId="urn:microsoft.com/office/officeart/2005/8/layout/vProcess5"/>
    <dgm:cxn modelId="{FF8FF73A-72EE-B44D-9C1E-4BD8E50BEFA4}" type="presParOf" srcId="{FC983D21-350A-CE4C-A2FE-1D84EC660186}" destId="{7F566F02-82E5-1444-93B5-0D9954F10A1B}" srcOrd="8" destOrd="0" presId="urn:microsoft.com/office/officeart/2005/8/layout/vProcess5"/>
    <dgm:cxn modelId="{E36436F3-34BC-0148-9D14-B8C85563BC08}" type="presParOf" srcId="{FC983D21-350A-CE4C-A2FE-1D84EC660186}" destId="{1FEB2463-6733-C549-9511-8252BCE9C322}" srcOrd="9" destOrd="0" presId="urn:microsoft.com/office/officeart/2005/8/layout/vProcess5"/>
    <dgm:cxn modelId="{0EFFA7B3-0A9F-9546-853B-35D3453CC114}" type="presParOf" srcId="{FC983D21-350A-CE4C-A2FE-1D84EC660186}" destId="{475DCFDC-5464-D44C-A201-AB196F9C2C34}" srcOrd="10" destOrd="0" presId="urn:microsoft.com/office/officeart/2005/8/layout/vProcess5"/>
    <dgm:cxn modelId="{EEAB8EC9-D486-D240-A897-97395BF74091}" type="presParOf" srcId="{FC983D21-350A-CE4C-A2FE-1D84EC660186}" destId="{0C1B9140-EB13-A947-863B-1984D95895F7}" srcOrd="11" destOrd="0" presId="urn:microsoft.com/office/officeart/2005/8/layout/vProcess5"/>
    <dgm:cxn modelId="{EDADA961-DC0C-DC46-A211-88D1DCF33EEA}" type="presParOf" srcId="{FC983D21-350A-CE4C-A2FE-1D84EC660186}" destId="{67A070B3-0637-2245-8F8F-611D817668AE}" srcOrd="12" destOrd="0" presId="urn:microsoft.com/office/officeart/2005/8/layout/vProcess5"/>
    <dgm:cxn modelId="{8FF38149-D71D-3F4E-B45F-122EE4FF30EC}" type="presParOf" srcId="{FC983D21-350A-CE4C-A2FE-1D84EC660186}" destId="{087E3288-D18B-DD4F-8E58-9EAF7BEAC552}" srcOrd="13" destOrd="0" presId="urn:microsoft.com/office/officeart/2005/8/layout/vProcess5"/>
    <dgm:cxn modelId="{9EF7B85F-C8B2-624D-801B-937A4074E675}" type="presParOf" srcId="{FC983D21-350A-CE4C-A2FE-1D84EC660186}" destId="{720FF977-1990-0A4D-9197-B9CE4D8EB9E0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F4D6791-62A8-43E1-A1CC-D7360D77ABC1}" type="doc">
      <dgm:prSet loTypeId="urn:microsoft.com/office/officeart/2005/8/layout/process4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098C6137-90B9-4E45-8327-00FCCCAD1409}">
      <dgm:prSet/>
      <dgm:spPr/>
      <dgm:t>
        <a:bodyPr/>
        <a:lstStyle/>
        <a:p>
          <a:r>
            <a:rPr lang="en-US"/>
            <a:t>A programming language and open-source software environment that can:</a:t>
          </a:r>
        </a:p>
      </dgm:t>
    </dgm:pt>
    <dgm:pt modelId="{2ACDE9FE-A0C7-4E38-B946-EE8055F04149}" type="parTrans" cxnId="{DDE70F8C-C3D9-4FF5-AFA4-7465CD92D1DC}">
      <dgm:prSet/>
      <dgm:spPr/>
      <dgm:t>
        <a:bodyPr/>
        <a:lstStyle/>
        <a:p>
          <a:endParaRPr lang="en-US"/>
        </a:p>
      </dgm:t>
    </dgm:pt>
    <dgm:pt modelId="{0872533D-1521-4560-BE06-551DEB1276DF}" type="sibTrans" cxnId="{DDE70F8C-C3D9-4FF5-AFA4-7465CD92D1DC}">
      <dgm:prSet/>
      <dgm:spPr/>
      <dgm:t>
        <a:bodyPr/>
        <a:lstStyle/>
        <a:p>
          <a:endParaRPr lang="en-US"/>
        </a:p>
      </dgm:t>
    </dgm:pt>
    <dgm:pt modelId="{0E6FE0C1-5BD7-4BD1-918E-01219ABA3F1F}">
      <dgm:prSet/>
      <dgm:spPr/>
      <dgm:t>
        <a:bodyPr/>
        <a:lstStyle/>
        <a:p>
          <a:r>
            <a:rPr lang="en-US"/>
            <a:t>Manipulate data</a:t>
          </a:r>
        </a:p>
      </dgm:t>
    </dgm:pt>
    <dgm:pt modelId="{1C54F57B-F523-42AC-94D4-FA3645F1A6C9}" type="parTrans" cxnId="{11F6E6BC-8E06-4545-B09E-F50683E01041}">
      <dgm:prSet/>
      <dgm:spPr/>
      <dgm:t>
        <a:bodyPr/>
        <a:lstStyle/>
        <a:p>
          <a:endParaRPr lang="en-US"/>
        </a:p>
      </dgm:t>
    </dgm:pt>
    <dgm:pt modelId="{9FA3AA5F-75AC-412E-B33B-B75E68030C19}" type="sibTrans" cxnId="{11F6E6BC-8E06-4545-B09E-F50683E01041}">
      <dgm:prSet/>
      <dgm:spPr/>
      <dgm:t>
        <a:bodyPr/>
        <a:lstStyle/>
        <a:p>
          <a:endParaRPr lang="en-US"/>
        </a:p>
      </dgm:t>
    </dgm:pt>
    <dgm:pt modelId="{15E0C889-4AD6-4464-9900-02004137853A}">
      <dgm:prSet/>
      <dgm:spPr/>
      <dgm:t>
        <a:bodyPr/>
        <a:lstStyle/>
        <a:p>
          <a:r>
            <a:rPr lang="en-US"/>
            <a:t>Visualize</a:t>
          </a:r>
        </a:p>
      </dgm:t>
    </dgm:pt>
    <dgm:pt modelId="{4EF47B6C-9ADF-4C2C-ACEF-A867F6E17A9A}" type="parTrans" cxnId="{76D8E0C6-FA6D-4BD8-A21B-D138CD6D7C46}">
      <dgm:prSet/>
      <dgm:spPr/>
      <dgm:t>
        <a:bodyPr/>
        <a:lstStyle/>
        <a:p>
          <a:endParaRPr lang="en-US"/>
        </a:p>
      </dgm:t>
    </dgm:pt>
    <dgm:pt modelId="{DE27C9E1-5F2E-413A-9D15-4104B05EF8B7}" type="sibTrans" cxnId="{76D8E0C6-FA6D-4BD8-A21B-D138CD6D7C46}">
      <dgm:prSet/>
      <dgm:spPr/>
      <dgm:t>
        <a:bodyPr/>
        <a:lstStyle/>
        <a:p>
          <a:endParaRPr lang="en-US"/>
        </a:p>
      </dgm:t>
    </dgm:pt>
    <dgm:pt modelId="{72E5A521-DC5D-42F4-AF6C-261FD5A6DB8C}">
      <dgm:prSet/>
      <dgm:spPr/>
      <dgm:t>
        <a:bodyPr/>
        <a:lstStyle/>
        <a:p>
          <a:r>
            <a:rPr lang="en-US"/>
            <a:t>Perform statistics</a:t>
          </a:r>
        </a:p>
      </dgm:t>
    </dgm:pt>
    <dgm:pt modelId="{B3862F36-054A-4DB6-8B13-5DF9D35712D5}" type="parTrans" cxnId="{00283DD9-1890-4CA0-8798-4F6519F2365F}">
      <dgm:prSet/>
      <dgm:spPr/>
      <dgm:t>
        <a:bodyPr/>
        <a:lstStyle/>
        <a:p>
          <a:endParaRPr lang="en-US"/>
        </a:p>
      </dgm:t>
    </dgm:pt>
    <dgm:pt modelId="{8F250C2E-AF99-4BCB-B7EA-4AC1C8AA7917}" type="sibTrans" cxnId="{00283DD9-1890-4CA0-8798-4F6519F2365F}">
      <dgm:prSet/>
      <dgm:spPr/>
      <dgm:t>
        <a:bodyPr/>
        <a:lstStyle/>
        <a:p>
          <a:endParaRPr lang="en-US"/>
        </a:p>
      </dgm:t>
    </dgm:pt>
    <dgm:pt modelId="{9ECEE902-3B6C-42E8-BE27-A9611BD43D37}">
      <dgm:prSet/>
      <dgm:spPr/>
      <dgm:t>
        <a:bodyPr/>
        <a:lstStyle/>
        <a:p>
          <a:r>
            <a:rPr lang="en-US" dirty="0"/>
            <a:t>Free and relatively easy to run in any environment </a:t>
          </a:r>
        </a:p>
      </dgm:t>
    </dgm:pt>
    <dgm:pt modelId="{AA5EBB7D-1F2C-4717-9070-92CE34FDC3CE}" type="parTrans" cxnId="{6D27F872-7D44-439B-9699-9C0B3D183A88}">
      <dgm:prSet/>
      <dgm:spPr/>
      <dgm:t>
        <a:bodyPr/>
        <a:lstStyle/>
        <a:p>
          <a:endParaRPr lang="en-US"/>
        </a:p>
      </dgm:t>
    </dgm:pt>
    <dgm:pt modelId="{2E70D4C0-7D4E-447F-BC4D-48CC63D724E1}" type="sibTrans" cxnId="{6D27F872-7D44-439B-9699-9C0B3D183A88}">
      <dgm:prSet/>
      <dgm:spPr/>
      <dgm:t>
        <a:bodyPr/>
        <a:lstStyle/>
        <a:p>
          <a:endParaRPr lang="en-US"/>
        </a:p>
      </dgm:t>
    </dgm:pt>
    <dgm:pt modelId="{D8E1018F-9C7F-CF49-BE9B-E176192DBBE9}" type="pres">
      <dgm:prSet presAssocID="{5F4D6791-62A8-43E1-A1CC-D7360D77ABC1}" presName="Name0" presStyleCnt="0">
        <dgm:presLayoutVars>
          <dgm:dir/>
          <dgm:animLvl val="lvl"/>
          <dgm:resizeHandles val="exact"/>
        </dgm:presLayoutVars>
      </dgm:prSet>
      <dgm:spPr/>
    </dgm:pt>
    <dgm:pt modelId="{7CAF225A-996F-7C40-83B0-FF2F8B997DDC}" type="pres">
      <dgm:prSet presAssocID="{9ECEE902-3B6C-42E8-BE27-A9611BD43D37}" presName="boxAndChildren" presStyleCnt="0"/>
      <dgm:spPr/>
    </dgm:pt>
    <dgm:pt modelId="{EC3FE28E-788D-C744-A0D8-B69588F8AE59}" type="pres">
      <dgm:prSet presAssocID="{9ECEE902-3B6C-42E8-BE27-A9611BD43D37}" presName="parentTextBox" presStyleLbl="node1" presStyleIdx="0" presStyleCnt="2"/>
      <dgm:spPr/>
    </dgm:pt>
    <dgm:pt modelId="{782E598E-6C19-6548-9DE2-3CC0C87643EF}" type="pres">
      <dgm:prSet presAssocID="{0872533D-1521-4560-BE06-551DEB1276DF}" presName="sp" presStyleCnt="0"/>
      <dgm:spPr/>
    </dgm:pt>
    <dgm:pt modelId="{1D01589C-7BCB-9C44-B686-42D0083F85F7}" type="pres">
      <dgm:prSet presAssocID="{098C6137-90B9-4E45-8327-00FCCCAD1409}" presName="arrowAndChildren" presStyleCnt="0"/>
      <dgm:spPr/>
    </dgm:pt>
    <dgm:pt modelId="{0BD66A39-2B0D-4446-A668-0B380BDDE28E}" type="pres">
      <dgm:prSet presAssocID="{098C6137-90B9-4E45-8327-00FCCCAD1409}" presName="parentTextArrow" presStyleLbl="node1" presStyleIdx="0" presStyleCnt="2"/>
      <dgm:spPr/>
    </dgm:pt>
    <dgm:pt modelId="{F654CE2F-6688-9C4F-A782-ECD2516A2CA9}" type="pres">
      <dgm:prSet presAssocID="{098C6137-90B9-4E45-8327-00FCCCAD1409}" presName="arrow" presStyleLbl="node1" presStyleIdx="1" presStyleCnt="2"/>
      <dgm:spPr/>
    </dgm:pt>
    <dgm:pt modelId="{AAEEC168-BBFC-884C-B157-85B4AD2651C1}" type="pres">
      <dgm:prSet presAssocID="{098C6137-90B9-4E45-8327-00FCCCAD1409}" presName="descendantArrow" presStyleCnt="0"/>
      <dgm:spPr/>
    </dgm:pt>
    <dgm:pt modelId="{393C7BA8-3BF0-0240-8B78-3F634DC4F3C6}" type="pres">
      <dgm:prSet presAssocID="{0E6FE0C1-5BD7-4BD1-918E-01219ABA3F1F}" presName="childTextArrow" presStyleLbl="fgAccFollowNode1" presStyleIdx="0" presStyleCnt="3">
        <dgm:presLayoutVars>
          <dgm:bulletEnabled val="1"/>
        </dgm:presLayoutVars>
      </dgm:prSet>
      <dgm:spPr/>
    </dgm:pt>
    <dgm:pt modelId="{9E5737E7-0516-3542-B82B-8AEA1A68BCEF}" type="pres">
      <dgm:prSet presAssocID="{15E0C889-4AD6-4464-9900-02004137853A}" presName="childTextArrow" presStyleLbl="fgAccFollowNode1" presStyleIdx="1" presStyleCnt="3">
        <dgm:presLayoutVars>
          <dgm:bulletEnabled val="1"/>
        </dgm:presLayoutVars>
      </dgm:prSet>
      <dgm:spPr/>
    </dgm:pt>
    <dgm:pt modelId="{823813C5-9647-9142-8583-334BAADABB5D}" type="pres">
      <dgm:prSet presAssocID="{72E5A521-DC5D-42F4-AF6C-261FD5A6DB8C}" presName="childTextArrow" presStyleLbl="fgAccFollowNode1" presStyleIdx="2" presStyleCnt="3">
        <dgm:presLayoutVars>
          <dgm:bulletEnabled val="1"/>
        </dgm:presLayoutVars>
      </dgm:prSet>
      <dgm:spPr/>
    </dgm:pt>
  </dgm:ptLst>
  <dgm:cxnLst>
    <dgm:cxn modelId="{C1D40241-E602-AF4F-8363-BEEFA95C26C7}" type="presOf" srcId="{9ECEE902-3B6C-42E8-BE27-A9611BD43D37}" destId="{EC3FE28E-788D-C744-A0D8-B69588F8AE59}" srcOrd="0" destOrd="0" presId="urn:microsoft.com/office/officeart/2005/8/layout/process4"/>
    <dgm:cxn modelId="{6D27F872-7D44-439B-9699-9C0B3D183A88}" srcId="{5F4D6791-62A8-43E1-A1CC-D7360D77ABC1}" destId="{9ECEE902-3B6C-42E8-BE27-A9611BD43D37}" srcOrd="1" destOrd="0" parTransId="{AA5EBB7D-1F2C-4717-9070-92CE34FDC3CE}" sibTransId="{2E70D4C0-7D4E-447F-BC4D-48CC63D724E1}"/>
    <dgm:cxn modelId="{DDE70F8C-C3D9-4FF5-AFA4-7465CD92D1DC}" srcId="{5F4D6791-62A8-43E1-A1CC-D7360D77ABC1}" destId="{098C6137-90B9-4E45-8327-00FCCCAD1409}" srcOrd="0" destOrd="0" parTransId="{2ACDE9FE-A0C7-4E38-B946-EE8055F04149}" sibTransId="{0872533D-1521-4560-BE06-551DEB1276DF}"/>
    <dgm:cxn modelId="{B786B597-7E6D-A840-98C5-AD4D227EEE79}" type="presOf" srcId="{72E5A521-DC5D-42F4-AF6C-261FD5A6DB8C}" destId="{823813C5-9647-9142-8583-334BAADABB5D}" srcOrd="0" destOrd="0" presId="urn:microsoft.com/office/officeart/2005/8/layout/process4"/>
    <dgm:cxn modelId="{C878C0A8-85AC-B64B-AAA9-E377D84B3F12}" type="presOf" srcId="{098C6137-90B9-4E45-8327-00FCCCAD1409}" destId="{0BD66A39-2B0D-4446-A668-0B380BDDE28E}" srcOrd="0" destOrd="0" presId="urn:microsoft.com/office/officeart/2005/8/layout/process4"/>
    <dgm:cxn modelId="{00EC42AC-8CFD-1E45-8994-684C899FDACD}" type="presOf" srcId="{5F4D6791-62A8-43E1-A1CC-D7360D77ABC1}" destId="{D8E1018F-9C7F-CF49-BE9B-E176192DBBE9}" srcOrd="0" destOrd="0" presId="urn:microsoft.com/office/officeart/2005/8/layout/process4"/>
    <dgm:cxn modelId="{EA0858B1-0591-6946-8B40-3A0135C99A0B}" type="presOf" srcId="{0E6FE0C1-5BD7-4BD1-918E-01219ABA3F1F}" destId="{393C7BA8-3BF0-0240-8B78-3F634DC4F3C6}" srcOrd="0" destOrd="0" presId="urn:microsoft.com/office/officeart/2005/8/layout/process4"/>
    <dgm:cxn modelId="{AEE40FB7-AC41-2342-B7D8-C7EE160DFFBD}" type="presOf" srcId="{15E0C889-4AD6-4464-9900-02004137853A}" destId="{9E5737E7-0516-3542-B82B-8AEA1A68BCEF}" srcOrd="0" destOrd="0" presId="urn:microsoft.com/office/officeart/2005/8/layout/process4"/>
    <dgm:cxn modelId="{11F6E6BC-8E06-4545-B09E-F50683E01041}" srcId="{098C6137-90B9-4E45-8327-00FCCCAD1409}" destId="{0E6FE0C1-5BD7-4BD1-918E-01219ABA3F1F}" srcOrd="0" destOrd="0" parTransId="{1C54F57B-F523-42AC-94D4-FA3645F1A6C9}" sibTransId="{9FA3AA5F-75AC-412E-B33B-B75E68030C19}"/>
    <dgm:cxn modelId="{76D8E0C6-FA6D-4BD8-A21B-D138CD6D7C46}" srcId="{098C6137-90B9-4E45-8327-00FCCCAD1409}" destId="{15E0C889-4AD6-4464-9900-02004137853A}" srcOrd="1" destOrd="0" parTransId="{4EF47B6C-9ADF-4C2C-ACEF-A867F6E17A9A}" sibTransId="{DE27C9E1-5F2E-413A-9D15-4104B05EF8B7}"/>
    <dgm:cxn modelId="{00283DD9-1890-4CA0-8798-4F6519F2365F}" srcId="{098C6137-90B9-4E45-8327-00FCCCAD1409}" destId="{72E5A521-DC5D-42F4-AF6C-261FD5A6DB8C}" srcOrd="2" destOrd="0" parTransId="{B3862F36-054A-4DB6-8B13-5DF9D35712D5}" sibTransId="{8F250C2E-AF99-4BCB-B7EA-4AC1C8AA7917}"/>
    <dgm:cxn modelId="{2ACB95DA-FBAF-C747-A4BC-5C4AD49DCD02}" type="presOf" srcId="{098C6137-90B9-4E45-8327-00FCCCAD1409}" destId="{F654CE2F-6688-9C4F-A782-ECD2516A2CA9}" srcOrd="1" destOrd="0" presId="urn:microsoft.com/office/officeart/2005/8/layout/process4"/>
    <dgm:cxn modelId="{A17666CD-86A7-4C43-A9C0-52DB3CF0E078}" type="presParOf" srcId="{D8E1018F-9C7F-CF49-BE9B-E176192DBBE9}" destId="{7CAF225A-996F-7C40-83B0-FF2F8B997DDC}" srcOrd="0" destOrd="0" presId="urn:microsoft.com/office/officeart/2005/8/layout/process4"/>
    <dgm:cxn modelId="{2249B8A9-F7A6-F04D-A270-1C6CC87A571D}" type="presParOf" srcId="{7CAF225A-996F-7C40-83B0-FF2F8B997DDC}" destId="{EC3FE28E-788D-C744-A0D8-B69588F8AE59}" srcOrd="0" destOrd="0" presId="urn:microsoft.com/office/officeart/2005/8/layout/process4"/>
    <dgm:cxn modelId="{1679D7C7-0787-574E-82C1-6567FAEA3A81}" type="presParOf" srcId="{D8E1018F-9C7F-CF49-BE9B-E176192DBBE9}" destId="{782E598E-6C19-6548-9DE2-3CC0C87643EF}" srcOrd="1" destOrd="0" presId="urn:microsoft.com/office/officeart/2005/8/layout/process4"/>
    <dgm:cxn modelId="{FD67FF71-B09D-7245-85CD-EE680E8C2C59}" type="presParOf" srcId="{D8E1018F-9C7F-CF49-BE9B-E176192DBBE9}" destId="{1D01589C-7BCB-9C44-B686-42D0083F85F7}" srcOrd="2" destOrd="0" presId="urn:microsoft.com/office/officeart/2005/8/layout/process4"/>
    <dgm:cxn modelId="{9BEC9B89-B81B-CF44-A947-6F03024684CD}" type="presParOf" srcId="{1D01589C-7BCB-9C44-B686-42D0083F85F7}" destId="{0BD66A39-2B0D-4446-A668-0B380BDDE28E}" srcOrd="0" destOrd="0" presId="urn:microsoft.com/office/officeart/2005/8/layout/process4"/>
    <dgm:cxn modelId="{D39BD5D0-D838-494F-AC06-83FDDCFE0419}" type="presParOf" srcId="{1D01589C-7BCB-9C44-B686-42D0083F85F7}" destId="{F654CE2F-6688-9C4F-A782-ECD2516A2CA9}" srcOrd="1" destOrd="0" presId="urn:microsoft.com/office/officeart/2005/8/layout/process4"/>
    <dgm:cxn modelId="{ECE6F34C-4CC2-F14A-B95B-37E27CC26B83}" type="presParOf" srcId="{1D01589C-7BCB-9C44-B686-42D0083F85F7}" destId="{AAEEC168-BBFC-884C-B157-85B4AD2651C1}" srcOrd="2" destOrd="0" presId="urn:microsoft.com/office/officeart/2005/8/layout/process4"/>
    <dgm:cxn modelId="{52E00971-6843-334A-BC5D-E889CCCD16F5}" type="presParOf" srcId="{AAEEC168-BBFC-884C-B157-85B4AD2651C1}" destId="{393C7BA8-3BF0-0240-8B78-3F634DC4F3C6}" srcOrd="0" destOrd="0" presId="urn:microsoft.com/office/officeart/2005/8/layout/process4"/>
    <dgm:cxn modelId="{4B9C4C1E-94A0-6C47-9007-33793F9ED797}" type="presParOf" srcId="{AAEEC168-BBFC-884C-B157-85B4AD2651C1}" destId="{9E5737E7-0516-3542-B82B-8AEA1A68BCEF}" srcOrd="1" destOrd="0" presId="urn:microsoft.com/office/officeart/2005/8/layout/process4"/>
    <dgm:cxn modelId="{62C9B0CB-572A-6945-8C20-1428E2F20149}" type="presParOf" srcId="{AAEEC168-BBFC-884C-B157-85B4AD2651C1}" destId="{823813C5-9647-9142-8583-334BAADABB5D}" srcOrd="2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3D3A775-72C4-42FB-A2CB-C4A748D6DBC4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389385B-4DBC-41B0-A7B6-496730543EB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An Integrated Development Environment (IDE) </a:t>
          </a:r>
        </a:p>
      </dgm:t>
    </dgm:pt>
    <dgm:pt modelId="{C3D4922D-8DB2-4E81-B61B-C70A6635D465}" type="parTrans" cxnId="{3F838DF0-3E64-48AB-BD56-31A2F93BD38D}">
      <dgm:prSet/>
      <dgm:spPr/>
      <dgm:t>
        <a:bodyPr/>
        <a:lstStyle/>
        <a:p>
          <a:endParaRPr lang="en-US"/>
        </a:p>
      </dgm:t>
    </dgm:pt>
    <dgm:pt modelId="{4F94D17A-31E7-4330-83C8-4B4073EACCC4}" type="sibTrans" cxnId="{3F838DF0-3E64-48AB-BD56-31A2F93BD38D}">
      <dgm:prSet/>
      <dgm:spPr/>
      <dgm:t>
        <a:bodyPr/>
        <a:lstStyle/>
        <a:p>
          <a:endParaRPr lang="en-US"/>
        </a:p>
      </dgm:t>
    </dgm:pt>
    <dgm:pt modelId="{4D17BF17-D91F-4C26-BDA1-751AD26BE8B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Software with R, a graphics viewer, file tracker, code notebook…etc. for interactive one stop shop R coding</a:t>
          </a:r>
          <a:endParaRPr lang="en-US" dirty="0"/>
        </a:p>
      </dgm:t>
    </dgm:pt>
    <dgm:pt modelId="{1C5B95C5-27C8-4B71-BB7A-D707CB3A7FCD}" type="parTrans" cxnId="{CBBBFEE6-14D8-4E8B-A246-9629001FDE42}">
      <dgm:prSet/>
      <dgm:spPr/>
      <dgm:t>
        <a:bodyPr/>
        <a:lstStyle/>
        <a:p>
          <a:endParaRPr lang="en-US"/>
        </a:p>
      </dgm:t>
    </dgm:pt>
    <dgm:pt modelId="{28D6B711-1BA3-49DD-A60B-0BCD024873AB}" type="sibTrans" cxnId="{CBBBFEE6-14D8-4E8B-A246-9629001FDE42}">
      <dgm:prSet/>
      <dgm:spPr/>
      <dgm:t>
        <a:bodyPr/>
        <a:lstStyle/>
        <a:p>
          <a:endParaRPr lang="en-US"/>
        </a:p>
      </dgm:t>
    </dgm:pt>
    <dgm:pt modelId="{33CB1377-F60E-4A8D-805A-7A9EAC568A4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hlinkClick xmlns:r="http://schemas.openxmlformats.org/officeDocument/2006/relationships" r:id="rId1"/>
            </a:rPr>
            <a:t>https://rstudio.com/</a:t>
          </a:r>
          <a:endParaRPr lang="en-US" dirty="0"/>
        </a:p>
      </dgm:t>
    </dgm:pt>
    <dgm:pt modelId="{08714143-5EA1-4810-8C4C-D681F91AD2ED}" type="parTrans" cxnId="{2A59E292-F26C-49AA-AE30-33884392849C}">
      <dgm:prSet/>
      <dgm:spPr/>
      <dgm:t>
        <a:bodyPr/>
        <a:lstStyle/>
        <a:p>
          <a:endParaRPr lang="en-US"/>
        </a:p>
      </dgm:t>
    </dgm:pt>
    <dgm:pt modelId="{39650257-591E-41CE-934B-5D4286AE7707}" type="sibTrans" cxnId="{2A59E292-F26C-49AA-AE30-33884392849C}">
      <dgm:prSet/>
      <dgm:spPr/>
      <dgm:t>
        <a:bodyPr/>
        <a:lstStyle/>
        <a:p>
          <a:endParaRPr lang="en-US"/>
        </a:p>
      </dgm:t>
    </dgm:pt>
    <dgm:pt modelId="{18F674D7-A865-452F-ADDF-63D812AA0F66}" type="pres">
      <dgm:prSet presAssocID="{63D3A775-72C4-42FB-A2CB-C4A748D6DBC4}" presName="root" presStyleCnt="0">
        <dgm:presLayoutVars>
          <dgm:dir/>
          <dgm:resizeHandles val="exact"/>
        </dgm:presLayoutVars>
      </dgm:prSet>
      <dgm:spPr/>
    </dgm:pt>
    <dgm:pt modelId="{60E0F682-512B-47D1-ABDE-E3DB1276FB7B}" type="pres">
      <dgm:prSet presAssocID="{0389385B-4DBC-41B0-A7B6-496730543EB1}" presName="compNode" presStyleCnt="0"/>
      <dgm:spPr/>
    </dgm:pt>
    <dgm:pt modelId="{102C29F7-B543-4BE7-8C26-C1D9BE173873}" type="pres">
      <dgm:prSet presAssocID="{0389385B-4DBC-41B0-A7B6-496730543EB1}" presName="bgRect" presStyleLbl="bgShp" presStyleIdx="0" presStyleCnt="3"/>
      <dgm:spPr/>
    </dgm:pt>
    <dgm:pt modelId="{06C76DFF-D630-406E-9CA5-4B6E8D8112CB}" type="pres">
      <dgm:prSet presAssocID="{0389385B-4DBC-41B0-A7B6-496730543EB1}" presName="iconRect" presStyleLbl="node1" presStyleIdx="0" presStyleCnt="3"/>
      <dgm:spPr>
        <a:blipFill>
          <a:blip xmlns:r="http://schemas.openxmlformats.org/officeDocument/2006/relationships"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51BE69FF-4D0B-442C-ABC1-A9A59F46D56C}" type="pres">
      <dgm:prSet presAssocID="{0389385B-4DBC-41B0-A7B6-496730543EB1}" presName="spaceRect" presStyleCnt="0"/>
      <dgm:spPr/>
    </dgm:pt>
    <dgm:pt modelId="{87F9EEAD-FC4F-450F-A459-DC27517EFB93}" type="pres">
      <dgm:prSet presAssocID="{0389385B-4DBC-41B0-A7B6-496730543EB1}" presName="parTx" presStyleLbl="revTx" presStyleIdx="0" presStyleCnt="3">
        <dgm:presLayoutVars>
          <dgm:chMax val="0"/>
          <dgm:chPref val="0"/>
        </dgm:presLayoutVars>
      </dgm:prSet>
      <dgm:spPr/>
    </dgm:pt>
    <dgm:pt modelId="{59706F9A-EBEA-4160-AB25-EFF4D3EDF994}" type="pres">
      <dgm:prSet presAssocID="{4F94D17A-31E7-4330-83C8-4B4073EACCC4}" presName="sibTrans" presStyleCnt="0"/>
      <dgm:spPr/>
    </dgm:pt>
    <dgm:pt modelId="{104C1C1D-E09A-4EF2-BF3A-25E44E1EB33B}" type="pres">
      <dgm:prSet presAssocID="{4D17BF17-D91F-4C26-BDA1-751AD26BE8BB}" presName="compNode" presStyleCnt="0"/>
      <dgm:spPr/>
    </dgm:pt>
    <dgm:pt modelId="{C41F4FE2-A512-4752-BC3D-953BC9FB4BC3}" type="pres">
      <dgm:prSet presAssocID="{4D17BF17-D91F-4C26-BDA1-751AD26BE8BB}" presName="bgRect" presStyleLbl="bgShp" presStyleIdx="1" presStyleCnt="3"/>
      <dgm:spPr/>
    </dgm:pt>
    <dgm:pt modelId="{75DB183F-CFFE-4513-9DC4-571EDD8D0516}" type="pres">
      <dgm:prSet presAssocID="{4D17BF17-D91F-4C26-BDA1-751AD26BE8BB}" presName="iconRect" presStyleLbl="node1" presStyleIdx="1" presStyleCnt="3"/>
      <dgm:spPr>
        <a:blipFill>
          <a:blip xmlns:r="http://schemas.openxmlformats.org/officeDocument/2006/relationships"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Network"/>
        </a:ext>
      </dgm:extLst>
    </dgm:pt>
    <dgm:pt modelId="{D3E1E683-1EE0-45D6-9E56-87E4FEFBA568}" type="pres">
      <dgm:prSet presAssocID="{4D17BF17-D91F-4C26-BDA1-751AD26BE8BB}" presName="spaceRect" presStyleCnt="0"/>
      <dgm:spPr/>
    </dgm:pt>
    <dgm:pt modelId="{3A7E100A-50B9-4ECE-8422-E9092261DBD8}" type="pres">
      <dgm:prSet presAssocID="{4D17BF17-D91F-4C26-BDA1-751AD26BE8BB}" presName="parTx" presStyleLbl="revTx" presStyleIdx="1" presStyleCnt="3">
        <dgm:presLayoutVars>
          <dgm:chMax val="0"/>
          <dgm:chPref val="0"/>
        </dgm:presLayoutVars>
      </dgm:prSet>
      <dgm:spPr/>
    </dgm:pt>
    <dgm:pt modelId="{DDD8A254-97EA-48EC-9A7F-F508EE1D3AF1}" type="pres">
      <dgm:prSet presAssocID="{28D6B711-1BA3-49DD-A60B-0BCD024873AB}" presName="sibTrans" presStyleCnt="0"/>
      <dgm:spPr/>
    </dgm:pt>
    <dgm:pt modelId="{B29C93CC-5DAB-49CE-91A5-E314C68B8A0F}" type="pres">
      <dgm:prSet presAssocID="{33CB1377-F60E-4A8D-805A-7A9EAC568A4D}" presName="compNode" presStyleCnt="0"/>
      <dgm:spPr/>
    </dgm:pt>
    <dgm:pt modelId="{FEF0A4F4-411C-44EA-88CD-FD50394C5CE6}" type="pres">
      <dgm:prSet presAssocID="{33CB1377-F60E-4A8D-805A-7A9EAC568A4D}" presName="bgRect" presStyleLbl="bgShp" presStyleIdx="2" presStyleCnt="3"/>
      <dgm:spPr/>
    </dgm:pt>
    <dgm:pt modelId="{2C219D42-83BB-4193-A107-BC12A0A771E6}" type="pres">
      <dgm:prSet presAssocID="{33CB1377-F60E-4A8D-805A-7A9EAC568A4D}" presName="iconRect" presStyleLbl="node1" presStyleIdx="2" presStyleCnt="3"/>
      <dgm:spPr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rker"/>
        </a:ext>
      </dgm:extLst>
    </dgm:pt>
    <dgm:pt modelId="{EDDF9688-42FA-4E8C-9F61-FE0AF675DCD7}" type="pres">
      <dgm:prSet presAssocID="{33CB1377-F60E-4A8D-805A-7A9EAC568A4D}" presName="spaceRect" presStyleCnt="0"/>
      <dgm:spPr/>
    </dgm:pt>
    <dgm:pt modelId="{296BD59E-DF12-4E6B-B10C-1F3014B88234}" type="pres">
      <dgm:prSet presAssocID="{33CB1377-F60E-4A8D-805A-7A9EAC568A4D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949B3F25-917D-CB4C-B7A1-D23EB994F44A}" type="presOf" srcId="{33CB1377-F60E-4A8D-805A-7A9EAC568A4D}" destId="{296BD59E-DF12-4E6B-B10C-1F3014B88234}" srcOrd="0" destOrd="0" presId="urn:microsoft.com/office/officeart/2018/2/layout/IconVerticalSolidList"/>
    <dgm:cxn modelId="{5C29DF81-9F2C-F649-946B-2E0BFFAB941A}" type="presOf" srcId="{63D3A775-72C4-42FB-A2CB-C4A748D6DBC4}" destId="{18F674D7-A865-452F-ADDF-63D812AA0F66}" srcOrd="0" destOrd="0" presId="urn:microsoft.com/office/officeart/2018/2/layout/IconVerticalSolidList"/>
    <dgm:cxn modelId="{2A59E292-F26C-49AA-AE30-33884392849C}" srcId="{63D3A775-72C4-42FB-A2CB-C4A748D6DBC4}" destId="{33CB1377-F60E-4A8D-805A-7A9EAC568A4D}" srcOrd="2" destOrd="0" parTransId="{08714143-5EA1-4810-8C4C-D681F91AD2ED}" sibTransId="{39650257-591E-41CE-934B-5D4286AE7707}"/>
    <dgm:cxn modelId="{6CEE5EE3-0388-2047-8772-54810ACCE4F5}" type="presOf" srcId="{0389385B-4DBC-41B0-A7B6-496730543EB1}" destId="{87F9EEAD-FC4F-450F-A459-DC27517EFB93}" srcOrd="0" destOrd="0" presId="urn:microsoft.com/office/officeart/2018/2/layout/IconVerticalSolidList"/>
    <dgm:cxn modelId="{CBBBFEE6-14D8-4E8B-A246-9629001FDE42}" srcId="{63D3A775-72C4-42FB-A2CB-C4A748D6DBC4}" destId="{4D17BF17-D91F-4C26-BDA1-751AD26BE8BB}" srcOrd="1" destOrd="0" parTransId="{1C5B95C5-27C8-4B71-BB7A-D707CB3A7FCD}" sibTransId="{28D6B711-1BA3-49DD-A60B-0BCD024873AB}"/>
    <dgm:cxn modelId="{3F838DF0-3E64-48AB-BD56-31A2F93BD38D}" srcId="{63D3A775-72C4-42FB-A2CB-C4A748D6DBC4}" destId="{0389385B-4DBC-41B0-A7B6-496730543EB1}" srcOrd="0" destOrd="0" parTransId="{C3D4922D-8DB2-4E81-B61B-C70A6635D465}" sibTransId="{4F94D17A-31E7-4330-83C8-4B4073EACCC4}"/>
    <dgm:cxn modelId="{17C0F0FF-60B9-F444-8829-6DAAFC223626}" type="presOf" srcId="{4D17BF17-D91F-4C26-BDA1-751AD26BE8BB}" destId="{3A7E100A-50B9-4ECE-8422-E9092261DBD8}" srcOrd="0" destOrd="0" presId="urn:microsoft.com/office/officeart/2018/2/layout/IconVerticalSolidList"/>
    <dgm:cxn modelId="{08998430-A5FC-B343-80FF-7DE71A0AED3A}" type="presParOf" srcId="{18F674D7-A865-452F-ADDF-63D812AA0F66}" destId="{60E0F682-512B-47D1-ABDE-E3DB1276FB7B}" srcOrd="0" destOrd="0" presId="urn:microsoft.com/office/officeart/2018/2/layout/IconVerticalSolidList"/>
    <dgm:cxn modelId="{090E92F5-93D5-B249-8148-EAE74D5BB8A2}" type="presParOf" srcId="{60E0F682-512B-47D1-ABDE-E3DB1276FB7B}" destId="{102C29F7-B543-4BE7-8C26-C1D9BE173873}" srcOrd="0" destOrd="0" presId="urn:microsoft.com/office/officeart/2018/2/layout/IconVerticalSolidList"/>
    <dgm:cxn modelId="{BC3FAA2A-A2CE-E742-935C-AC24A7C463CE}" type="presParOf" srcId="{60E0F682-512B-47D1-ABDE-E3DB1276FB7B}" destId="{06C76DFF-D630-406E-9CA5-4B6E8D8112CB}" srcOrd="1" destOrd="0" presId="urn:microsoft.com/office/officeart/2018/2/layout/IconVerticalSolidList"/>
    <dgm:cxn modelId="{B90EF5D0-BFE4-AC42-BEF2-CAFE3916BAC0}" type="presParOf" srcId="{60E0F682-512B-47D1-ABDE-E3DB1276FB7B}" destId="{51BE69FF-4D0B-442C-ABC1-A9A59F46D56C}" srcOrd="2" destOrd="0" presId="urn:microsoft.com/office/officeart/2018/2/layout/IconVerticalSolidList"/>
    <dgm:cxn modelId="{3EE0E959-F853-5049-9A19-DBD0E12F4C6D}" type="presParOf" srcId="{60E0F682-512B-47D1-ABDE-E3DB1276FB7B}" destId="{87F9EEAD-FC4F-450F-A459-DC27517EFB93}" srcOrd="3" destOrd="0" presId="urn:microsoft.com/office/officeart/2018/2/layout/IconVerticalSolidList"/>
    <dgm:cxn modelId="{8A7F8A1E-9B85-644E-9066-604F833DECA1}" type="presParOf" srcId="{18F674D7-A865-452F-ADDF-63D812AA0F66}" destId="{59706F9A-EBEA-4160-AB25-EFF4D3EDF994}" srcOrd="1" destOrd="0" presId="urn:microsoft.com/office/officeart/2018/2/layout/IconVerticalSolidList"/>
    <dgm:cxn modelId="{7ABAD0D9-1040-804C-BB0A-5BD0423C5FEE}" type="presParOf" srcId="{18F674D7-A865-452F-ADDF-63D812AA0F66}" destId="{104C1C1D-E09A-4EF2-BF3A-25E44E1EB33B}" srcOrd="2" destOrd="0" presId="urn:microsoft.com/office/officeart/2018/2/layout/IconVerticalSolidList"/>
    <dgm:cxn modelId="{9D750FFF-114C-3F4D-8FB9-C9EB8BE67F52}" type="presParOf" srcId="{104C1C1D-E09A-4EF2-BF3A-25E44E1EB33B}" destId="{C41F4FE2-A512-4752-BC3D-953BC9FB4BC3}" srcOrd="0" destOrd="0" presId="urn:microsoft.com/office/officeart/2018/2/layout/IconVerticalSolidList"/>
    <dgm:cxn modelId="{7494B2D6-4501-5A4A-A5EE-B04BE1879341}" type="presParOf" srcId="{104C1C1D-E09A-4EF2-BF3A-25E44E1EB33B}" destId="{75DB183F-CFFE-4513-9DC4-571EDD8D0516}" srcOrd="1" destOrd="0" presId="urn:microsoft.com/office/officeart/2018/2/layout/IconVerticalSolidList"/>
    <dgm:cxn modelId="{DDE55B9D-DC94-8A4E-940E-4BD66219D6E3}" type="presParOf" srcId="{104C1C1D-E09A-4EF2-BF3A-25E44E1EB33B}" destId="{D3E1E683-1EE0-45D6-9E56-87E4FEFBA568}" srcOrd="2" destOrd="0" presId="urn:microsoft.com/office/officeart/2018/2/layout/IconVerticalSolidList"/>
    <dgm:cxn modelId="{4680EE21-E1ED-4144-B8FE-F896E2DBA47E}" type="presParOf" srcId="{104C1C1D-E09A-4EF2-BF3A-25E44E1EB33B}" destId="{3A7E100A-50B9-4ECE-8422-E9092261DBD8}" srcOrd="3" destOrd="0" presId="urn:microsoft.com/office/officeart/2018/2/layout/IconVerticalSolidList"/>
    <dgm:cxn modelId="{E56BDE48-223A-B449-8A87-2AC1198DBB49}" type="presParOf" srcId="{18F674D7-A865-452F-ADDF-63D812AA0F66}" destId="{DDD8A254-97EA-48EC-9A7F-F508EE1D3AF1}" srcOrd="3" destOrd="0" presId="urn:microsoft.com/office/officeart/2018/2/layout/IconVerticalSolidList"/>
    <dgm:cxn modelId="{0FAC3B67-231D-9C49-B060-FC41D55E1220}" type="presParOf" srcId="{18F674D7-A865-452F-ADDF-63D812AA0F66}" destId="{B29C93CC-5DAB-49CE-91A5-E314C68B8A0F}" srcOrd="4" destOrd="0" presId="urn:microsoft.com/office/officeart/2018/2/layout/IconVerticalSolidList"/>
    <dgm:cxn modelId="{13C85954-0785-DF49-BB98-457C311A8ED0}" type="presParOf" srcId="{B29C93CC-5DAB-49CE-91A5-E314C68B8A0F}" destId="{FEF0A4F4-411C-44EA-88CD-FD50394C5CE6}" srcOrd="0" destOrd="0" presId="urn:microsoft.com/office/officeart/2018/2/layout/IconVerticalSolidList"/>
    <dgm:cxn modelId="{D34C378F-5A23-7D45-9810-C1E2997EFF32}" type="presParOf" srcId="{B29C93CC-5DAB-49CE-91A5-E314C68B8A0F}" destId="{2C219D42-83BB-4193-A107-BC12A0A771E6}" srcOrd="1" destOrd="0" presId="urn:microsoft.com/office/officeart/2018/2/layout/IconVerticalSolidList"/>
    <dgm:cxn modelId="{B91CF461-73BA-734B-A189-BD6E649EE603}" type="presParOf" srcId="{B29C93CC-5DAB-49CE-91A5-E314C68B8A0F}" destId="{EDDF9688-42FA-4E8C-9F61-FE0AF675DCD7}" srcOrd="2" destOrd="0" presId="urn:microsoft.com/office/officeart/2018/2/layout/IconVerticalSolidList"/>
    <dgm:cxn modelId="{F2C2D809-69B4-734D-9189-3F5AFB8D4A00}" type="presParOf" srcId="{B29C93CC-5DAB-49CE-91A5-E314C68B8A0F}" destId="{296BD59E-DF12-4E6B-B10C-1F3014B88234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3D3A775-72C4-42FB-A2CB-C4A748D6DBC4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389385B-4DBC-41B0-A7B6-496730543EB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Use </a:t>
          </a:r>
          <a:r>
            <a:rPr lang="en-US" err="1"/>
            <a:t>Rstudio</a:t>
          </a:r>
          <a:r>
            <a:rPr lang="en-US"/>
            <a:t> in a browser, no downloading software</a:t>
          </a:r>
        </a:p>
      </dgm:t>
    </dgm:pt>
    <dgm:pt modelId="{C3D4922D-8DB2-4E81-B61B-C70A6635D465}" type="parTrans" cxnId="{3F838DF0-3E64-48AB-BD56-31A2F93BD38D}">
      <dgm:prSet/>
      <dgm:spPr/>
      <dgm:t>
        <a:bodyPr/>
        <a:lstStyle/>
        <a:p>
          <a:endParaRPr lang="en-US"/>
        </a:p>
      </dgm:t>
    </dgm:pt>
    <dgm:pt modelId="{4F94D17A-31E7-4330-83C8-4B4073EACCC4}" type="sibTrans" cxnId="{3F838DF0-3E64-48AB-BD56-31A2F93BD38D}">
      <dgm:prSet/>
      <dgm:spPr/>
      <dgm:t>
        <a:bodyPr/>
        <a:lstStyle/>
        <a:p>
          <a:endParaRPr lang="en-US"/>
        </a:p>
      </dgm:t>
    </dgm:pt>
    <dgm:pt modelId="{4D17BF17-D91F-4C26-BDA1-751AD26BE8B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Share projects easily for analysis and teaching</a:t>
          </a:r>
        </a:p>
      </dgm:t>
    </dgm:pt>
    <dgm:pt modelId="{1C5B95C5-27C8-4B71-BB7A-D707CB3A7FCD}" type="parTrans" cxnId="{CBBBFEE6-14D8-4E8B-A246-9629001FDE42}">
      <dgm:prSet/>
      <dgm:spPr/>
      <dgm:t>
        <a:bodyPr/>
        <a:lstStyle/>
        <a:p>
          <a:endParaRPr lang="en-US"/>
        </a:p>
      </dgm:t>
    </dgm:pt>
    <dgm:pt modelId="{28D6B711-1BA3-49DD-A60B-0BCD024873AB}" type="sibTrans" cxnId="{CBBBFEE6-14D8-4E8B-A246-9629001FDE42}">
      <dgm:prSet/>
      <dgm:spPr/>
      <dgm:t>
        <a:bodyPr/>
        <a:lstStyle/>
        <a:p>
          <a:endParaRPr lang="en-US"/>
        </a:p>
      </dgm:t>
    </dgm:pt>
    <dgm:pt modelId="{33CB1377-F60E-4A8D-805A-7A9EAC568A4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hlinkClick xmlns:r="http://schemas.openxmlformats.org/officeDocument/2006/relationships" r:id="rId1"/>
            </a:rPr>
            <a:t>https://rstudio.cloud/</a:t>
          </a:r>
          <a:endParaRPr lang="en-US"/>
        </a:p>
      </dgm:t>
    </dgm:pt>
    <dgm:pt modelId="{08714143-5EA1-4810-8C4C-D681F91AD2ED}" type="parTrans" cxnId="{2A59E292-F26C-49AA-AE30-33884392849C}">
      <dgm:prSet/>
      <dgm:spPr/>
      <dgm:t>
        <a:bodyPr/>
        <a:lstStyle/>
        <a:p>
          <a:endParaRPr lang="en-US"/>
        </a:p>
      </dgm:t>
    </dgm:pt>
    <dgm:pt modelId="{39650257-591E-41CE-934B-5D4286AE7707}" type="sibTrans" cxnId="{2A59E292-F26C-49AA-AE30-33884392849C}">
      <dgm:prSet/>
      <dgm:spPr/>
      <dgm:t>
        <a:bodyPr/>
        <a:lstStyle/>
        <a:p>
          <a:endParaRPr lang="en-US"/>
        </a:p>
      </dgm:t>
    </dgm:pt>
    <dgm:pt modelId="{18F674D7-A865-452F-ADDF-63D812AA0F66}" type="pres">
      <dgm:prSet presAssocID="{63D3A775-72C4-42FB-A2CB-C4A748D6DBC4}" presName="root" presStyleCnt="0">
        <dgm:presLayoutVars>
          <dgm:dir/>
          <dgm:resizeHandles val="exact"/>
        </dgm:presLayoutVars>
      </dgm:prSet>
      <dgm:spPr/>
    </dgm:pt>
    <dgm:pt modelId="{60E0F682-512B-47D1-ABDE-E3DB1276FB7B}" type="pres">
      <dgm:prSet presAssocID="{0389385B-4DBC-41B0-A7B6-496730543EB1}" presName="compNode" presStyleCnt="0"/>
      <dgm:spPr/>
    </dgm:pt>
    <dgm:pt modelId="{102C29F7-B543-4BE7-8C26-C1D9BE173873}" type="pres">
      <dgm:prSet presAssocID="{0389385B-4DBC-41B0-A7B6-496730543EB1}" presName="bgRect" presStyleLbl="bgShp" presStyleIdx="0" presStyleCnt="3"/>
      <dgm:spPr/>
    </dgm:pt>
    <dgm:pt modelId="{06C76DFF-D630-406E-9CA5-4B6E8D8112CB}" type="pres">
      <dgm:prSet presAssocID="{0389385B-4DBC-41B0-A7B6-496730543EB1}" presName="iconRect" presStyleLbl="node1" presStyleIdx="0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loud Computing"/>
        </a:ext>
      </dgm:extLst>
    </dgm:pt>
    <dgm:pt modelId="{51BE69FF-4D0B-442C-ABC1-A9A59F46D56C}" type="pres">
      <dgm:prSet presAssocID="{0389385B-4DBC-41B0-A7B6-496730543EB1}" presName="spaceRect" presStyleCnt="0"/>
      <dgm:spPr/>
    </dgm:pt>
    <dgm:pt modelId="{87F9EEAD-FC4F-450F-A459-DC27517EFB93}" type="pres">
      <dgm:prSet presAssocID="{0389385B-4DBC-41B0-A7B6-496730543EB1}" presName="parTx" presStyleLbl="revTx" presStyleIdx="0" presStyleCnt="3">
        <dgm:presLayoutVars>
          <dgm:chMax val="0"/>
          <dgm:chPref val="0"/>
        </dgm:presLayoutVars>
      </dgm:prSet>
      <dgm:spPr/>
    </dgm:pt>
    <dgm:pt modelId="{59706F9A-EBEA-4160-AB25-EFF4D3EDF994}" type="pres">
      <dgm:prSet presAssocID="{4F94D17A-31E7-4330-83C8-4B4073EACCC4}" presName="sibTrans" presStyleCnt="0"/>
      <dgm:spPr/>
    </dgm:pt>
    <dgm:pt modelId="{104C1C1D-E09A-4EF2-BF3A-25E44E1EB33B}" type="pres">
      <dgm:prSet presAssocID="{4D17BF17-D91F-4C26-BDA1-751AD26BE8BB}" presName="compNode" presStyleCnt="0"/>
      <dgm:spPr/>
    </dgm:pt>
    <dgm:pt modelId="{C41F4FE2-A512-4752-BC3D-953BC9FB4BC3}" type="pres">
      <dgm:prSet presAssocID="{4D17BF17-D91F-4C26-BDA1-751AD26BE8BB}" presName="bgRect" presStyleLbl="bgShp" presStyleIdx="1" presStyleCnt="3"/>
      <dgm:spPr/>
    </dgm:pt>
    <dgm:pt modelId="{75DB183F-CFFE-4513-9DC4-571EDD8D0516}" type="pres">
      <dgm:prSet presAssocID="{4D17BF17-D91F-4C26-BDA1-751AD26BE8BB}" presName="iconRect" presStyleLbl="node1" presStyleIdx="1" presStyleCnt="3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lassroom"/>
        </a:ext>
      </dgm:extLst>
    </dgm:pt>
    <dgm:pt modelId="{D3E1E683-1EE0-45D6-9E56-87E4FEFBA568}" type="pres">
      <dgm:prSet presAssocID="{4D17BF17-D91F-4C26-BDA1-751AD26BE8BB}" presName="spaceRect" presStyleCnt="0"/>
      <dgm:spPr/>
    </dgm:pt>
    <dgm:pt modelId="{3A7E100A-50B9-4ECE-8422-E9092261DBD8}" type="pres">
      <dgm:prSet presAssocID="{4D17BF17-D91F-4C26-BDA1-751AD26BE8BB}" presName="parTx" presStyleLbl="revTx" presStyleIdx="1" presStyleCnt="3">
        <dgm:presLayoutVars>
          <dgm:chMax val="0"/>
          <dgm:chPref val="0"/>
        </dgm:presLayoutVars>
      </dgm:prSet>
      <dgm:spPr/>
    </dgm:pt>
    <dgm:pt modelId="{DDD8A254-97EA-48EC-9A7F-F508EE1D3AF1}" type="pres">
      <dgm:prSet presAssocID="{28D6B711-1BA3-49DD-A60B-0BCD024873AB}" presName="sibTrans" presStyleCnt="0"/>
      <dgm:spPr/>
    </dgm:pt>
    <dgm:pt modelId="{B29C93CC-5DAB-49CE-91A5-E314C68B8A0F}" type="pres">
      <dgm:prSet presAssocID="{33CB1377-F60E-4A8D-805A-7A9EAC568A4D}" presName="compNode" presStyleCnt="0"/>
      <dgm:spPr/>
    </dgm:pt>
    <dgm:pt modelId="{FEF0A4F4-411C-44EA-88CD-FD50394C5CE6}" type="pres">
      <dgm:prSet presAssocID="{33CB1377-F60E-4A8D-805A-7A9EAC568A4D}" presName="bgRect" presStyleLbl="bgShp" presStyleIdx="2" presStyleCnt="3"/>
      <dgm:spPr/>
    </dgm:pt>
    <dgm:pt modelId="{2C219D42-83BB-4193-A107-BC12A0A771E6}" type="pres">
      <dgm:prSet presAssocID="{33CB1377-F60E-4A8D-805A-7A9EAC568A4D}" presName="iconRect" presStyleLbl="node1" presStyleIdx="2" presStyleCnt="3"/>
      <dgm:spPr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rker"/>
        </a:ext>
      </dgm:extLst>
    </dgm:pt>
    <dgm:pt modelId="{EDDF9688-42FA-4E8C-9F61-FE0AF675DCD7}" type="pres">
      <dgm:prSet presAssocID="{33CB1377-F60E-4A8D-805A-7A9EAC568A4D}" presName="spaceRect" presStyleCnt="0"/>
      <dgm:spPr/>
    </dgm:pt>
    <dgm:pt modelId="{296BD59E-DF12-4E6B-B10C-1F3014B88234}" type="pres">
      <dgm:prSet presAssocID="{33CB1377-F60E-4A8D-805A-7A9EAC568A4D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949B3F25-917D-CB4C-B7A1-D23EB994F44A}" type="presOf" srcId="{33CB1377-F60E-4A8D-805A-7A9EAC568A4D}" destId="{296BD59E-DF12-4E6B-B10C-1F3014B88234}" srcOrd="0" destOrd="0" presId="urn:microsoft.com/office/officeart/2018/2/layout/IconVerticalSolidList"/>
    <dgm:cxn modelId="{5C29DF81-9F2C-F649-946B-2E0BFFAB941A}" type="presOf" srcId="{63D3A775-72C4-42FB-A2CB-C4A748D6DBC4}" destId="{18F674D7-A865-452F-ADDF-63D812AA0F66}" srcOrd="0" destOrd="0" presId="urn:microsoft.com/office/officeart/2018/2/layout/IconVerticalSolidList"/>
    <dgm:cxn modelId="{2A59E292-F26C-49AA-AE30-33884392849C}" srcId="{63D3A775-72C4-42FB-A2CB-C4A748D6DBC4}" destId="{33CB1377-F60E-4A8D-805A-7A9EAC568A4D}" srcOrd="2" destOrd="0" parTransId="{08714143-5EA1-4810-8C4C-D681F91AD2ED}" sibTransId="{39650257-591E-41CE-934B-5D4286AE7707}"/>
    <dgm:cxn modelId="{6CEE5EE3-0388-2047-8772-54810ACCE4F5}" type="presOf" srcId="{0389385B-4DBC-41B0-A7B6-496730543EB1}" destId="{87F9EEAD-FC4F-450F-A459-DC27517EFB93}" srcOrd="0" destOrd="0" presId="urn:microsoft.com/office/officeart/2018/2/layout/IconVerticalSolidList"/>
    <dgm:cxn modelId="{CBBBFEE6-14D8-4E8B-A246-9629001FDE42}" srcId="{63D3A775-72C4-42FB-A2CB-C4A748D6DBC4}" destId="{4D17BF17-D91F-4C26-BDA1-751AD26BE8BB}" srcOrd="1" destOrd="0" parTransId="{1C5B95C5-27C8-4B71-BB7A-D707CB3A7FCD}" sibTransId="{28D6B711-1BA3-49DD-A60B-0BCD024873AB}"/>
    <dgm:cxn modelId="{3F838DF0-3E64-48AB-BD56-31A2F93BD38D}" srcId="{63D3A775-72C4-42FB-A2CB-C4A748D6DBC4}" destId="{0389385B-4DBC-41B0-A7B6-496730543EB1}" srcOrd="0" destOrd="0" parTransId="{C3D4922D-8DB2-4E81-B61B-C70A6635D465}" sibTransId="{4F94D17A-31E7-4330-83C8-4B4073EACCC4}"/>
    <dgm:cxn modelId="{17C0F0FF-60B9-F444-8829-6DAAFC223626}" type="presOf" srcId="{4D17BF17-D91F-4C26-BDA1-751AD26BE8BB}" destId="{3A7E100A-50B9-4ECE-8422-E9092261DBD8}" srcOrd="0" destOrd="0" presId="urn:microsoft.com/office/officeart/2018/2/layout/IconVerticalSolidList"/>
    <dgm:cxn modelId="{08998430-A5FC-B343-80FF-7DE71A0AED3A}" type="presParOf" srcId="{18F674D7-A865-452F-ADDF-63D812AA0F66}" destId="{60E0F682-512B-47D1-ABDE-E3DB1276FB7B}" srcOrd="0" destOrd="0" presId="urn:microsoft.com/office/officeart/2018/2/layout/IconVerticalSolidList"/>
    <dgm:cxn modelId="{090E92F5-93D5-B249-8148-EAE74D5BB8A2}" type="presParOf" srcId="{60E0F682-512B-47D1-ABDE-E3DB1276FB7B}" destId="{102C29F7-B543-4BE7-8C26-C1D9BE173873}" srcOrd="0" destOrd="0" presId="urn:microsoft.com/office/officeart/2018/2/layout/IconVerticalSolidList"/>
    <dgm:cxn modelId="{BC3FAA2A-A2CE-E742-935C-AC24A7C463CE}" type="presParOf" srcId="{60E0F682-512B-47D1-ABDE-E3DB1276FB7B}" destId="{06C76DFF-D630-406E-9CA5-4B6E8D8112CB}" srcOrd="1" destOrd="0" presId="urn:microsoft.com/office/officeart/2018/2/layout/IconVerticalSolidList"/>
    <dgm:cxn modelId="{B90EF5D0-BFE4-AC42-BEF2-CAFE3916BAC0}" type="presParOf" srcId="{60E0F682-512B-47D1-ABDE-E3DB1276FB7B}" destId="{51BE69FF-4D0B-442C-ABC1-A9A59F46D56C}" srcOrd="2" destOrd="0" presId="urn:microsoft.com/office/officeart/2018/2/layout/IconVerticalSolidList"/>
    <dgm:cxn modelId="{3EE0E959-F853-5049-9A19-DBD0E12F4C6D}" type="presParOf" srcId="{60E0F682-512B-47D1-ABDE-E3DB1276FB7B}" destId="{87F9EEAD-FC4F-450F-A459-DC27517EFB93}" srcOrd="3" destOrd="0" presId="urn:microsoft.com/office/officeart/2018/2/layout/IconVerticalSolidList"/>
    <dgm:cxn modelId="{8A7F8A1E-9B85-644E-9066-604F833DECA1}" type="presParOf" srcId="{18F674D7-A865-452F-ADDF-63D812AA0F66}" destId="{59706F9A-EBEA-4160-AB25-EFF4D3EDF994}" srcOrd="1" destOrd="0" presId="urn:microsoft.com/office/officeart/2018/2/layout/IconVerticalSolidList"/>
    <dgm:cxn modelId="{7ABAD0D9-1040-804C-BB0A-5BD0423C5FEE}" type="presParOf" srcId="{18F674D7-A865-452F-ADDF-63D812AA0F66}" destId="{104C1C1D-E09A-4EF2-BF3A-25E44E1EB33B}" srcOrd="2" destOrd="0" presId="urn:microsoft.com/office/officeart/2018/2/layout/IconVerticalSolidList"/>
    <dgm:cxn modelId="{9D750FFF-114C-3F4D-8FB9-C9EB8BE67F52}" type="presParOf" srcId="{104C1C1D-E09A-4EF2-BF3A-25E44E1EB33B}" destId="{C41F4FE2-A512-4752-BC3D-953BC9FB4BC3}" srcOrd="0" destOrd="0" presId="urn:microsoft.com/office/officeart/2018/2/layout/IconVerticalSolidList"/>
    <dgm:cxn modelId="{7494B2D6-4501-5A4A-A5EE-B04BE1879341}" type="presParOf" srcId="{104C1C1D-E09A-4EF2-BF3A-25E44E1EB33B}" destId="{75DB183F-CFFE-4513-9DC4-571EDD8D0516}" srcOrd="1" destOrd="0" presId="urn:microsoft.com/office/officeart/2018/2/layout/IconVerticalSolidList"/>
    <dgm:cxn modelId="{DDE55B9D-DC94-8A4E-940E-4BD66219D6E3}" type="presParOf" srcId="{104C1C1D-E09A-4EF2-BF3A-25E44E1EB33B}" destId="{D3E1E683-1EE0-45D6-9E56-87E4FEFBA568}" srcOrd="2" destOrd="0" presId="urn:microsoft.com/office/officeart/2018/2/layout/IconVerticalSolidList"/>
    <dgm:cxn modelId="{4680EE21-E1ED-4144-B8FE-F896E2DBA47E}" type="presParOf" srcId="{104C1C1D-E09A-4EF2-BF3A-25E44E1EB33B}" destId="{3A7E100A-50B9-4ECE-8422-E9092261DBD8}" srcOrd="3" destOrd="0" presId="urn:microsoft.com/office/officeart/2018/2/layout/IconVerticalSolidList"/>
    <dgm:cxn modelId="{E56BDE48-223A-B449-8A87-2AC1198DBB49}" type="presParOf" srcId="{18F674D7-A865-452F-ADDF-63D812AA0F66}" destId="{DDD8A254-97EA-48EC-9A7F-F508EE1D3AF1}" srcOrd="3" destOrd="0" presId="urn:microsoft.com/office/officeart/2018/2/layout/IconVerticalSolidList"/>
    <dgm:cxn modelId="{0FAC3B67-231D-9C49-B060-FC41D55E1220}" type="presParOf" srcId="{18F674D7-A865-452F-ADDF-63D812AA0F66}" destId="{B29C93CC-5DAB-49CE-91A5-E314C68B8A0F}" srcOrd="4" destOrd="0" presId="urn:microsoft.com/office/officeart/2018/2/layout/IconVerticalSolidList"/>
    <dgm:cxn modelId="{13C85954-0785-DF49-BB98-457C311A8ED0}" type="presParOf" srcId="{B29C93CC-5DAB-49CE-91A5-E314C68B8A0F}" destId="{FEF0A4F4-411C-44EA-88CD-FD50394C5CE6}" srcOrd="0" destOrd="0" presId="urn:microsoft.com/office/officeart/2018/2/layout/IconVerticalSolidList"/>
    <dgm:cxn modelId="{D34C378F-5A23-7D45-9810-C1E2997EFF32}" type="presParOf" srcId="{B29C93CC-5DAB-49CE-91A5-E314C68B8A0F}" destId="{2C219D42-83BB-4193-A107-BC12A0A771E6}" srcOrd="1" destOrd="0" presId="urn:microsoft.com/office/officeart/2018/2/layout/IconVerticalSolidList"/>
    <dgm:cxn modelId="{B91CF461-73BA-734B-A189-BD6E649EE603}" type="presParOf" srcId="{B29C93CC-5DAB-49CE-91A5-E314C68B8A0F}" destId="{EDDF9688-42FA-4E8C-9F61-FE0AF675DCD7}" srcOrd="2" destOrd="0" presId="urn:microsoft.com/office/officeart/2018/2/layout/IconVerticalSolidList"/>
    <dgm:cxn modelId="{F2C2D809-69B4-734D-9189-3F5AFB8D4A00}" type="presParOf" srcId="{B29C93CC-5DAB-49CE-91A5-E314C68B8A0F}" destId="{296BD59E-DF12-4E6B-B10C-1F3014B88234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6A86DA9-0356-45AF-B323-DC6DB6CC42D5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05FE8EEC-5968-4F7C-9152-DA5BBD6F9C3D}">
      <dgm:prSet/>
      <dgm:spPr/>
      <dgm:t>
        <a:bodyPr/>
        <a:lstStyle/>
        <a:p>
          <a:pPr>
            <a:defRPr cap="all"/>
          </a:pPr>
          <a:r>
            <a:rPr lang="en-US"/>
            <a:t>We could use base R</a:t>
          </a:r>
        </a:p>
      </dgm:t>
    </dgm:pt>
    <dgm:pt modelId="{E2EE7530-1F23-48C0-AE66-F052C5A9EF37}" type="parTrans" cxnId="{BBFC3372-9724-4AB4-93C0-E3DC95E9DC3D}">
      <dgm:prSet/>
      <dgm:spPr/>
      <dgm:t>
        <a:bodyPr/>
        <a:lstStyle/>
        <a:p>
          <a:endParaRPr lang="en-US"/>
        </a:p>
      </dgm:t>
    </dgm:pt>
    <dgm:pt modelId="{8D4E9B45-B172-4D5F-8144-8B3DBE0EDA7F}" type="sibTrans" cxnId="{BBFC3372-9724-4AB4-93C0-E3DC95E9DC3D}">
      <dgm:prSet/>
      <dgm:spPr/>
      <dgm:t>
        <a:bodyPr/>
        <a:lstStyle/>
        <a:p>
          <a:endParaRPr lang="en-US"/>
        </a:p>
      </dgm:t>
    </dgm:pt>
    <dgm:pt modelId="{F2BC75BE-572B-493E-BEBC-C1E4D8E7A3A5}">
      <dgm:prSet/>
      <dgm:spPr/>
      <dgm:t>
        <a:bodyPr/>
        <a:lstStyle/>
        <a:p>
          <a:pPr>
            <a:defRPr cap="all"/>
          </a:pPr>
          <a:r>
            <a:rPr lang="en-US" dirty="0"/>
            <a:t>Or the </a:t>
          </a:r>
          <a:r>
            <a:rPr lang="en-US" dirty="0" err="1"/>
            <a:t>tidyverse</a:t>
          </a:r>
          <a:r>
            <a:rPr lang="en-US" dirty="0"/>
            <a:t> collection of packages </a:t>
          </a:r>
        </a:p>
      </dgm:t>
    </dgm:pt>
    <dgm:pt modelId="{A0E618AE-21B3-4CB5-8BE5-20EDBFC58A40}" type="parTrans" cxnId="{965AC7CA-99EE-41CC-9C41-5FF625C65FFD}">
      <dgm:prSet/>
      <dgm:spPr/>
      <dgm:t>
        <a:bodyPr/>
        <a:lstStyle/>
        <a:p>
          <a:endParaRPr lang="en-US"/>
        </a:p>
      </dgm:t>
    </dgm:pt>
    <dgm:pt modelId="{11F74344-A819-4A5E-BEB8-ECF120E64BB2}" type="sibTrans" cxnId="{965AC7CA-99EE-41CC-9C41-5FF625C65FFD}">
      <dgm:prSet/>
      <dgm:spPr/>
      <dgm:t>
        <a:bodyPr/>
        <a:lstStyle/>
        <a:p>
          <a:endParaRPr lang="en-US"/>
        </a:p>
      </dgm:t>
    </dgm:pt>
    <dgm:pt modelId="{524EE703-FD98-46EE-A21D-FBEE713CB3B3}">
      <dgm:prSet/>
      <dgm:spPr/>
      <dgm:t>
        <a:bodyPr/>
        <a:lstStyle/>
        <a:p>
          <a:pPr>
            <a:defRPr cap="all"/>
          </a:pPr>
          <a:r>
            <a:rPr lang="en-US"/>
            <a:t>Specifically designed for data science</a:t>
          </a:r>
        </a:p>
      </dgm:t>
    </dgm:pt>
    <dgm:pt modelId="{A757BD93-4024-490D-BFCF-038FAA876181}" type="parTrans" cxnId="{68CC7410-E289-45B1-A81B-3C855829288B}">
      <dgm:prSet/>
      <dgm:spPr/>
      <dgm:t>
        <a:bodyPr/>
        <a:lstStyle/>
        <a:p>
          <a:endParaRPr lang="en-US"/>
        </a:p>
      </dgm:t>
    </dgm:pt>
    <dgm:pt modelId="{CD15301A-43B6-4066-8B59-7704069DAEAD}" type="sibTrans" cxnId="{68CC7410-E289-45B1-A81B-3C855829288B}">
      <dgm:prSet/>
      <dgm:spPr/>
      <dgm:t>
        <a:bodyPr/>
        <a:lstStyle/>
        <a:p>
          <a:endParaRPr lang="en-US"/>
        </a:p>
      </dgm:t>
    </dgm:pt>
    <dgm:pt modelId="{AF51575C-D2DE-475B-9773-A07336797CAD}" type="pres">
      <dgm:prSet presAssocID="{66A86DA9-0356-45AF-B323-DC6DB6CC42D5}" presName="root" presStyleCnt="0">
        <dgm:presLayoutVars>
          <dgm:dir/>
          <dgm:resizeHandles val="exact"/>
        </dgm:presLayoutVars>
      </dgm:prSet>
      <dgm:spPr/>
    </dgm:pt>
    <dgm:pt modelId="{75F99C8D-E0B0-4DB2-8D53-1C67DDC10C64}" type="pres">
      <dgm:prSet presAssocID="{05FE8EEC-5968-4F7C-9152-DA5BBD6F9C3D}" presName="compNode" presStyleCnt="0"/>
      <dgm:spPr/>
    </dgm:pt>
    <dgm:pt modelId="{87084F87-1777-417D-9DE1-9E8236D60A7F}" type="pres">
      <dgm:prSet presAssocID="{05FE8EEC-5968-4F7C-9152-DA5BBD6F9C3D}" presName="iconBgRect" presStyleLbl="bgShp" presStyleIdx="0" presStyleCnt="3"/>
      <dgm:spPr/>
    </dgm:pt>
    <dgm:pt modelId="{763F3EC3-65C9-491A-903F-46F5BB8583AD}" type="pres">
      <dgm:prSet presAssocID="{05FE8EEC-5968-4F7C-9152-DA5BBD6F9C3D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estion mark"/>
        </a:ext>
      </dgm:extLst>
    </dgm:pt>
    <dgm:pt modelId="{7A8C983B-1C1A-45C8-9D80-4B7A20ECAF3F}" type="pres">
      <dgm:prSet presAssocID="{05FE8EEC-5968-4F7C-9152-DA5BBD6F9C3D}" presName="spaceRect" presStyleCnt="0"/>
      <dgm:spPr/>
    </dgm:pt>
    <dgm:pt modelId="{9CAF4204-B940-44E1-A6FF-4418CEAE9D32}" type="pres">
      <dgm:prSet presAssocID="{05FE8EEC-5968-4F7C-9152-DA5BBD6F9C3D}" presName="textRect" presStyleLbl="revTx" presStyleIdx="0" presStyleCnt="3">
        <dgm:presLayoutVars>
          <dgm:chMax val="1"/>
          <dgm:chPref val="1"/>
        </dgm:presLayoutVars>
      </dgm:prSet>
      <dgm:spPr/>
    </dgm:pt>
    <dgm:pt modelId="{A04BBAB1-49B4-4189-A46B-E4F043A1B906}" type="pres">
      <dgm:prSet presAssocID="{8D4E9B45-B172-4D5F-8144-8B3DBE0EDA7F}" presName="sibTrans" presStyleCnt="0"/>
      <dgm:spPr/>
    </dgm:pt>
    <dgm:pt modelId="{1334DEDD-9688-4042-89CE-D34758763B0E}" type="pres">
      <dgm:prSet presAssocID="{F2BC75BE-572B-493E-BEBC-C1E4D8E7A3A5}" presName="compNode" presStyleCnt="0"/>
      <dgm:spPr/>
    </dgm:pt>
    <dgm:pt modelId="{AD85AAF2-4D6E-48C2-87AF-32794C5AB497}" type="pres">
      <dgm:prSet presAssocID="{F2BC75BE-572B-493E-BEBC-C1E4D8E7A3A5}" presName="iconBgRect" presStyleLbl="bgShp" presStyleIdx="1" presStyleCnt="3"/>
      <dgm:spPr/>
    </dgm:pt>
    <dgm:pt modelId="{53A63FB8-7C1E-47DA-9D48-A8B7FA3C8B96}" type="pres">
      <dgm:prSet presAssocID="{F2BC75BE-572B-493E-BEBC-C1E4D8E7A3A5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x"/>
        </a:ext>
      </dgm:extLst>
    </dgm:pt>
    <dgm:pt modelId="{56AC9808-5D0F-4058-92D0-B8350A2EEC3A}" type="pres">
      <dgm:prSet presAssocID="{F2BC75BE-572B-493E-BEBC-C1E4D8E7A3A5}" presName="spaceRect" presStyleCnt="0"/>
      <dgm:spPr/>
    </dgm:pt>
    <dgm:pt modelId="{4F7D7A69-5183-4F13-AAF2-BCA78E1587B3}" type="pres">
      <dgm:prSet presAssocID="{F2BC75BE-572B-493E-BEBC-C1E4D8E7A3A5}" presName="textRect" presStyleLbl="revTx" presStyleIdx="1" presStyleCnt="3">
        <dgm:presLayoutVars>
          <dgm:chMax val="1"/>
          <dgm:chPref val="1"/>
        </dgm:presLayoutVars>
      </dgm:prSet>
      <dgm:spPr/>
    </dgm:pt>
    <dgm:pt modelId="{9539711C-4618-4373-B878-56628790177F}" type="pres">
      <dgm:prSet presAssocID="{11F74344-A819-4A5E-BEB8-ECF120E64BB2}" presName="sibTrans" presStyleCnt="0"/>
      <dgm:spPr/>
    </dgm:pt>
    <dgm:pt modelId="{677A17C2-99F3-4DC6-A67B-976DA6897A11}" type="pres">
      <dgm:prSet presAssocID="{524EE703-FD98-46EE-A21D-FBEE713CB3B3}" presName="compNode" presStyleCnt="0"/>
      <dgm:spPr/>
    </dgm:pt>
    <dgm:pt modelId="{6184045D-877B-49B0-9B1A-34508F1163E5}" type="pres">
      <dgm:prSet presAssocID="{524EE703-FD98-46EE-A21D-FBEE713CB3B3}" presName="iconBgRect" presStyleLbl="bgShp" presStyleIdx="2" presStyleCnt="3"/>
      <dgm:spPr/>
    </dgm:pt>
    <dgm:pt modelId="{C006D25D-57DA-4B8F-AA15-68B94C3AAA18}" type="pres">
      <dgm:prSet presAssocID="{524EE703-FD98-46EE-A21D-FBEE713CB3B3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7F15786E-BA61-426C-BACB-9308992356A8}" type="pres">
      <dgm:prSet presAssocID="{524EE703-FD98-46EE-A21D-FBEE713CB3B3}" presName="spaceRect" presStyleCnt="0"/>
      <dgm:spPr/>
    </dgm:pt>
    <dgm:pt modelId="{356E0C9D-8EF4-4569-ADC2-C9E359A607E6}" type="pres">
      <dgm:prSet presAssocID="{524EE703-FD98-46EE-A21D-FBEE713CB3B3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68CC7410-E289-45B1-A81B-3C855829288B}" srcId="{66A86DA9-0356-45AF-B323-DC6DB6CC42D5}" destId="{524EE703-FD98-46EE-A21D-FBEE713CB3B3}" srcOrd="2" destOrd="0" parTransId="{A757BD93-4024-490D-BFCF-038FAA876181}" sibTransId="{CD15301A-43B6-4066-8B59-7704069DAEAD}"/>
    <dgm:cxn modelId="{AFA2DE52-17C9-43ED-B206-1C66226BDC50}" type="presOf" srcId="{F2BC75BE-572B-493E-BEBC-C1E4D8E7A3A5}" destId="{4F7D7A69-5183-4F13-AAF2-BCA78E1587B3}" srcOrd="0" destOrd="0" presId="urn:microsoft.com/office/officeart/2018/5/layout/IconCircleLabelList"/>
    <dgm:cxn modelId="{13EC7655-DDB1-41A6-81A5-BD4937EC9227}" type="presOf" srcId="{05FE8EEC-5968-4F7C-9152-DA5BBD6F9C3D}" destId="{9CAF4204-B940-44E1-A6FF-4418CEAE9D32}" srcOrd="0" destOrd="0" presId="urn:microsoft.com/office/officeart/2018/5/layout/IconCircleLabelList"/>
    <dgm:cxn modelId="{3CC52458-98E1-4018-AF1D-6DC7082764AF}" type="presOf" srcId="{524EE703-FD98-46EE-A21D-FBEE713CB3B3}" destId="{356E0C9D-8EF4-4569-ADC2-C9E359A607E6}" srcOrd="0" destOrd="0" presId="urn:microsoft.com/office/officeart/2018/5/layout/IconCircleLabelList"/>
    <dgm:cxn modelId="{5841CF5E-44C6-429D-BA1E-AF8C538335BE}" type="presOf" srcId="{66A86DA9-0356-45AF-B323-DC6DB6CC42D5}" destId="{AF51575C-D2DE-475B-9773-A07336797CAD}" srcOrd="0" destOrd="0" presId="urn:microsoft.com/office/officeart/2018/5/layout/IconCircleLabelList"/>
    <dgm:cxn modelId="{BBFC3372-9724-4AB4-93C0-E3DC95E9DC3D}" srcId="{66A86DA9-0356-45AF-B323-DC6DB6CC42D5}" destId="{05FE8EEC-5968-4F7C-9152-DA5BBD6F9C3D}" srcOrd="0" destOrd="0" parTransId="{E2EE7530-1F23-48C0-AE66-F052C5A9EF37}" sibTransId="{8D4E9B45-B172-4D5F-8144-8B3DBE0EDA7F}"/>
    <dgm:cxn modelId="{965AC7CA-99EE-41CC-9C41-5FF625C65FFD}" srcId="{66A86DA9-0356-45AF-B323-DC6DB6CC42D5}" destId="{F2BC75BE-572B-493E-BEBC-C1E4D8E7A3A5}" srcOrd="1" destOrd="0" parTransId="{A0E618AE-21B3-4CB5-8BE5-20EDBFC58A40}" sibTransId="{11F74344-A819-4A5E-BEB8-ECF120E64BB2}"/>
    <dgm:cxn modelId="{3E88BF3B-4690-4AF7-833C-6454EC0EF0E9}" type="presParOf" srcId="{AF51575C-D2DE-475B-9773-A07336797CAD}" destId="{75F99C8D-E0B0-4DB2-8D53-1C67DDC10C64}" srcOrd="0" destOrd="0" presId="urn:microsoft.com/office/officeart/2018/5/layout/IconCircleLabelList"/>
    <dgm:cxn modelId="{B486CFF7-59C9-4861-9D8C-BEB5B124B3AE}" type="presParOf" srcId="{75F99C8D-E0B0-4DB2-8D53-1C67DDC10C64}" destId="{87084F87-1777-417D-9DE1-9E8236D60A7F}" srcOrd="0" destOrd="0" presId="urn:microsoft.com/office/officeart/2018/5/layout/IconCircleLabelList"/>
    <dgm:cxn modelId="{0DE8F25E-52D0-4765-B339-95064263DB3B}" type="presParOf" srcId="{75F99C8D-E0B0-4DB2-8D53-1C67DDC10C64}" destId="{763F3EC3-65C9-491A-903F-46F5BB8583AD}" srcOrd="1" destOrd="0" presId="urn:microsoft.com/office/officeart/2018/5/layout/IconCircleLabelList"/>
    <dgm:cxn modelId="{4125FC15-2235-4EA4-8F90-0E68234CDCEB}" type="presParOf" srcId="{75F99C8D-E0B0-4DB2-8D53-1C67DDC10C64}" destId="{7A8C983B-1C1A-45C8-9D80-4B7A20ECAF3F}" srcOrd="2" destOrd="0" presId="urn:microsoft.com/office/officeart/2018/5/layout/IconCircleLabelList"/>
    <dgm:cxn modelId="{693BCC93-AA87-4C85-91E9-43A8212B3480}" type="presParOf" srcId="{75F99C8D-E0B0-4DB2-8D53-1C67DDC10C64}" destId="{9CAF4204-B940-44E1-A6FF-4418CEAE9D32}" srcOrd="3" destOrd="0" presId="urn:microsoft.com/office/officeart/2018/5/layout/IconCircleLabelList"/>
    <dgm:cxn modelId="{A86EF3D0-2339-442F-B03F-A6F7DD22F0BE}" type="presParOf" srcId="{AF51575C-D2DE-475B-9773-A07336797CAD}" destId="{A04BBAB1-49B4-4189-A46B-E4F043A1B906}" srcOrd="1" destOrd="0" presId="urn:microsoft.com/office/officeart/2018/5/layout/IconCircleLabelList"/>
    <dgm:cxn modelId="{5F04B251-D4EB-43C5-99BE-9DAAB0F87213}" type="presParOf" srcId="{AF51575C-D2DE-475B-9773-A07336797CAD}" destId="{1334DEDD-9688-4042-89CE-D34758763B0E}" srcOrd="2" destOrd="0" presId="urn:microsoft.com/office/officeart/2018/5/layout/IconCircleLabelList"/>
    <dgm:cxn modelId="{01E302D3-570F-4730-8D3B-596571B83106}" type="presParOf" srcId="{1334DEDD-9688-4042-89CE-D34758763B0E}" destId="{AD85AAF2-4D6E-48C2-87AF-32794C5AB497}" srcOrd="0" destOrd="0" presId="urn:microsoft.com/office/officeart/2018/5/layout/IconCircleLabelList"/>
    <dgm:cxn modelId="{9EA26DFB-FC89-4785-A7E4-4625A4D8413A}" type="presParOf" srcId="{1334DEDD-9688-4042-89CE-D34758763B0E}" destId="{53A63FB8-7C1E-47DA-9D48-A8B7FA3C8B96}" srcOrd="1" destOrd="0" presId="urn:microsoft.com/office/officeart/2018/5/layout/IconCircleLabelList"/>
    <dgm:cxn modelId="{32E4FC9D-5C7F-4F60-BCF7-82B95BE784CD}" type="presParOf" srcId="{1334DEDD-9688-4042-89CE-D34758763B0E}" destId="{56AC9808-5D0F-4058-92D0-B8350A2EEC3A}" srcOrd="2" destOrd="0" presId="urn:microsoft.com/office/officeart/2018/5/layout/IconCircleLabelList"/>
    <dgm:cxn modelId="{6E276B31-45FE-406D-8940-DD45C19ED13E}" type="presParOf" srcId="{1334DEDD-9688-4042-89CE-D34758763B0E}" destId="{4F7D7A69-5183-4F13-AAF2-BCA78E1587B3}" srcOrd="3" destOrd="0" presId="urn:microsoft.com/office/officeart/2018/5/layout/IconCircleLabelList"/>
    <dgm:cxn modelId="{CC99B6B8-304E-4349-974A-8F93A9DEB738}" type="presParOf" srcId="{AF51575C-D2DE-475B-9773-A07336797CAD}" destId="{9539711C-4618-4373-B878-56628790177F}" srcOrd="3" destOrd="0" presId="urn:microsoft.com/office/officeart/2018/5/layout/IconCircleLabelList"/>
    <dgm:cxn modelId="{43774AB6-7A0C-46E8-968B-D38C87C57FC6}" type="presParOf" srcId="{AF51575C-D2DE-475B-9773-A07336797CAD}" destId="{677A17C2-99F3-4DC6-A67B-976DA6897A11}" srcOrd="4" destOrd="0" presId="urn:microsoft.com/office/officeart/2018/5/layout/IconCircleLabelList"/>
    <dgm:cxn modelId="{DC8CBEA0-584E-4F2C-822F-DA1016BE7FEB}" type="presParOf" srcId="{677A17C2-99F3-4DC6-A67B-976DA6897A11}" destId="{6184045D-877B-49B0-9B1A-34508F1163E5}" srcOrd="0" destOrd="0" presId="urn:microsoft.com/office/officeart/2018/5/layout/IconCircleLabelList"/>
    <dgm:cxn modelId="{0FFE0A27-7146-4562-889F-0499E30B3668}" type="presParOf" srcId="{677A17C2-99F3-4DC6-A67B-976DA6897A11}" destId="{C006D25D-57DA-4B8F-AA15-68B94C3AAA18}" srcOrd="1" destOrd="0" presId="urn:microsoft.com/office/officeart/2018/5/layout/IconCircleLabelList"/>
    <dgm:cxn modelId="{CF996A3C-A17B-4287-B8A9-76D3634F7FFB}" type="presParOf" srcId="{677A17C2-99F3-4DC6-A67B-976DA6897A11}" destId="{7F15786E-BA61-426C-BACB-9308992356A8}" srcOrd="2" destOrd="0" presId="urn:microsoft.com/office/officeart/2018/5/layout/IconCircleLabelList"/>
    <dgm:cxn modelId="{C9B70856-DE23-4F36-A7F4-D823D7212030}" type="presParOf" srcId="{677A17C2-99F3-4DC6-A67B-976DA6897A11}" destId="{356E0C9D-8EF4-4569-ADC2-C9E359A607E6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63D3A775-72C4-42FB-A2CB-C4A748D6DBC4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389385B-4DBC-41B0-A7B6-496730543EB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 collection of R functions, complied code and data</a:t>
          </a:r>
        </a:p>
      </dgm:t>
    </dgm:pt>
    <dgm:pt modelId="{C3D4922D-8DB2-4E81-B61B-C70A6635D465}" type="parTrans" cxnId="{3F838DF0-3E64-48AB-BD56-31A2F93BD38D}">
      <dgm:prSet/>
      <dgm:spPr/>
      <dgm:t>
        <a:bodyPr/>
        <a:lstStyle/>
        <a:p>
          <a:endParaRPr lang="en-US"/>
        </a:p>
      </dgm:t>
    </dgm:pt>
    <dgm:pt modelId="{4F94D17A-31E7-4330-83C8-4B4073EACCC4}" type="sibTrans" cxnId="{3F838DF0-3E64-48AB-BD56-31A2F93BD38D}">
      <dgm:prSet/>
      <dgm:spPr/>
      <dgm:t>
        <a:bodyPr/>
        <a:lstStyle/>
        <a:p>
          <a:endParaRPr lang="en-US"/>
        </a:p>
      </dgm:t>
    </dgm:pt>
    <dgm:pt modelId="{4D17BF17-D91F-4C26-BDA1-751AD26BE8B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Saved in a directory called “library”</a:t>
          </a:r>
        </a:p>
      </dgm:t>
    </dgm:pt>
    <dgm:pt modelId="{1C5B95C5-27C8-4B71-BB7A-D707CB3A7FCD}" type="parTrans" cxnId="{CBBBFEE6-14D8-4E8B-A246-9629001FDE42}">
      <dgm:prSet/>
      <dgm:spPr/>
      <dgm:t>
        <a:bodyPr/>
        <a:lstStyle/>
        <a:p>
          <a:endParaRPr lang="en-US"/>
        </a:p>
      </dgm:t>
    </dgm:pt>
    <dgm:pt modelId="{28D6B711-1BA3-49DD-A60B-0BCD024873AB}" type="sibTrans" cxnId="{CBBBFEE6-14D8-4E8B-A246-9629001FDE42}">
      <dgm:prSet/>
      <dgm:spPr/>
      <dgm:t>
        <a:bodyPr/>
        <a:lstStyle/>
        <a:p>
          <a:endParaRPr lang="en-US"/>
        </a:p>
      </dgm:t>
    </dgm:pt>
    <dgm:pt modelId="{33CB1377-F60E-4A8D-805A-7A9EAC568A4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Can be turned on and off</a:t>
          </a:r>
        </a:p>
      </dgm:t>
    </dgm:pt>
    <dgm:pt modelId="{08714143-5EA1-4810-8C4C-D681F91AD2ED}" type="parTrans" cxnId="{2A59E292-F26C-49AA-AE30-33884392849C}">
      <dgm:prSet/>
      <dgm:spPr/>
      <dgm:t>
        <a:bodyPr/>
        <a:lstStyle/>
        <a:p>
          <a:endParaRPr lang="en-US"/>
        </a:p>
      </dgm:t>
    </dgm:pt>
    <dgm:pt modelId="{39650257-591E-41CE-934B-5D4286AE7707}" type="sibTrans" cxnId="{2A59E292-F26C-49AA-AE30-33884392849C}">
      <dgm:prSet/>
      <dgm:spPr/>
      <dgm:t>
        <a:bodyPr/>
        <a:lstStyle/>
        <a:p>
          <a:endParaRPr lang="en-US"/>
        </a:p>
      </dgm:t>
    </dgm:pt>
    <dgm:pt modelId="{2ABC8B0E-44A2-6349-89ED-1C979078685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Made by different people commands may clash</a:t>
          </a:r>
        </a:p>
      </dgm:t>
    </dgm:pt>
    <dgm:pt modelId="{9224F184-40CF-3448-A270-F2484A61BDE4}" type="parTrans" cxnId="{DC758CFB-1003-0C4E-8120-A14630139FAF}">
      <dgm:prSet/>
      <dgm:spPr/>
    </dgm:pt>
    <dgm:pt modelId="{4532D408-5B9E-4D42-95DD-4E9C6A715F3F}" type="sibTrans" cxnId="{DC758CFB-1003-0C4E-8120-A14630139FAF}">
      <dgm:prSet/>
      <dgm:spPr/>
    </dgm:pt>
    <dgm:pt modelId="{09BB0035-2D88-7642-B76B-17C6FEA504D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Would also be very slow to load everything every time</a:t>
          </a:r>
        </a:p>
      </dgm:t>
    </dgm:pt>
    <dgm:pt modelId="{62241B2A-5BD9-7F4C-8D5D-BE0E70055C2C}" type="parTrans" cxnId="{36281EA8-51C8-9841-8F38-845DF0096CB2}">
      <dgm:prSet/>
      <dgm:spPr/>
    </dgm:pt>
    <dgm:pt modelId="{21F87A12-FB0D-B744-8F46-89DD52680C1D}" type="sibTrans" cxnId="{36281EA8-51C8-9841-8F38-845DF0096CB2}">
      <dgm:prSet/>
      <dgm:spPr/>
    </dgm:pt>
    <dgm:pt modelId="{18F674D7-A865-452F-ADDF-63D812AA0F66}" type="pres">
      <dgm:prSet presAssocID="{63D3A775-72C4-42FB-A2CB-C4A748D6DBC4}" presName="root" presStyleCnt="0">
        <dgm:presLayoutVars>
          <dgm:dir/>
          <dgm:resizeHandles val="exact"/>
        </dgm:presLayoutVars>
      </dgm:prSet>
      <dgm:spPr/>
    </dgm:pt>
    <dgm:pt modelId="{60E0F682-512B-47D1-ABDE-E3DB1276FB7B}" type="pres">
      <dgm:prSet presAssocID="{0389385B-4DBC-41B0-A7B6-496730543EB1}" presName="compNode" presStyleCnt="0"/>
      <dgm:spPr/>
    </dgm:pt>
    <dgm:pt modelId="{102C29F7-B543-4BE7-8C26-C1D9BE173873}" type="pres">
      <dgm:prSet presAssocID="{0389385B-4DBC-41B0-A7B6-496730543EB1}" presName="bgRect" presStyleLbl="bgShp" presStyleIdx="0" presStyleCnt="5"/>
      <dgm:spPr/>
    </dgm:pt>
    <dgm:pt modelId="{06C76DFF-D630-406E-9CA5-4B6E8D8112CB}" type="pres">
      <dgm:prSet presAssocID="{0389385B-4DBC-41B0-A7B6-496730543EB1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acking Box Open"/>
        </a:ext>
      </dgm:extLst>
    </dgm:pt>
    <dgm:pt modelId="{51BE69FF-4D0B-442C-ABC1-A9A59F46D56C}" type="pres">
      <dgm:prSet presAssocID="{0389385B-4DBC-41B0-A7B6-496730543EB1}" presName="spaceRect" presStyleCnt="0"/>
      <dgm:spPr/>
    </dgm:pt>
    <dgm:pt modelId="{87F9EEAD-FC4F-450F-A459-DC27517EFB93}" type="pres">
      <dgm:prSet presAssocID="{0389385B-4DBC-41B0-A7B6-496730543EB1}" presName="parTx" presStyleLbl="revTx" presStyleIdx="0" presStyleCnt="5">
        <dgm:presLayoutVars>
          <dgm:chMax val="0"/>
          <dgm:chPref val="0"/>
        </dgm:presLayoutVars>
      </dgm:prSet>
      <dgm:spPr/>
    </dgm:pt>
    <dgm:pt modelId="{59706F9A-EBEA-4160-AB25-EFF4D3EDF994}" type="pres">
      <dgm:prSet presAssocID="{4F94D17A-31E7-4330-83C8-4B4073EACCC4}" presName="sibTrans" presStyleCnt="0"/>
      <dgm:spPr/>
    </dgm:pt>
    <dgm:pt modelId="{104C1C1D-E09A-4EF2-BF3A-25E44E1EB33B}" type="pres">
      <dgm:prSet presAssocID="{4D17BF17-D91F-4C26-BDA1-751AD26BE8BB}" presName="compNode" presStyleCnt="0"/>
      <dgm:spPr/>
    </dgm:pt>
    <dgm:pt modelId="{C41F4FE2-A512-4752-BC3D-953BC9FB4BC3}" type="pres">
      <dgm:prSet presAssocID="{4D17BF17-D91F-4C26-BDA1-751AD26BE8BB}" presName="bgRect" presStyleLbl="bgShp" presStyleIdx="1" presStyleCnt="5"/>
      <dgm:spPr/>
    </dgm:pt>
    <dgm:pt modelId="{75DB183F-CFFE-4513-9DC4-571EDD8D0516}" type="pres">
      <dgm:prSet presAssocID="{4D17BF17-D91F-4C26-BDA1-751AD26BE8BB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ooks on Shelf"/>
        </a:ext>
      </dgm:extLst>
    </dgm:pt>
    <dgm:pt modelId="{D3E1E683-1EE0-45D6-9E56-87E4FEFBA568}" type="pres">
      <dgm:prSet presAssocID="{4D17BF17-D91F-4C26-BDA1-751AD26BE8BB}" presName="spaceRect" presStyleCnt="0"/>
      <dgm:spPr/>
    </dgm:pt>
    <dgm:pt modelId="{3A7E100A-50B9-4ECE-8422-E9092261DBD8}" type="pres">
      <dgm:prSet presAssocID="{4D17BF17-D91F-4C26-BDA1-751AD26BE8BB}" presName="parTx" presStyleLbl="revTx" presStyleIdx="1" presStyleCnt="5">
        <dgm:presLayoutVars>
          <dgm:chMax val="0"/>
          <dgm:chPref val="0"/>
        </dgm:presLayoutVars>
      </dgm:prSet>
      <dgm:spPr/>
    </dgm:pt>
    <dgm:pt modelId="{DDD8A254-97EA-48EC-9A7F-F508EE1D3AF1}" type="pres">
      <dgm:prSet presAssocID="{28D6B711-1BA3-49DD-A60B-0BCD024873AB}" presName="sibTrans" presStyleCnt="0"/>
      <dgm:spPr/>
    </dgm:pt>
    <dgm:pt modelId="{B29C93CC-5DAB-49CE-91A5-E314C68B8A0F}" type="pres">
      <dgm:prSet presAssocID="{33CB1377-F60E-4A8D-805A-7A9EAC568A4D}" presName="compNode" presStyleCnt="0"/>
      <dgm:spPr/>
    </dgm:pt>
    <dgm:pt modelId="{FEF0A4F4-411C-44EA-88CD-FD50394C5CE6}" type="pres">
      <dgm:prSet presAssocID="{33CB1377-F60E-4A8D-805A-7A9EAC568A4D}" presName="bgRect" presStyleLbl="bgShp" presStyleIdx="2" presStyleCnt="5"/>
      <dgm:spPr/>
    </dgm:pt>
    <dgm:pt modelId="{2C219D42-83BB-4193-A107-BC12A0A771E6}" type="pres">
      <dgm:prSet presAssocID="{33CB1377-F60E-4A8D-805A-7A9EAC568A4D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oggle"/>
        </a:ext>
      </dgm:extLst>
    </dgm:pt>
    <dgm:pt modelId="{EDDF9688-42FA-4E8C-9F61-FE0AF675DCD7}" type="pres">
      <dgm:prSet presAssocID="{33CB1377-F60E-4A8D-805A-7A9EAC568A4D}" presName="spaceRect" presStyleCnt="0"/>
      <dgm:spPr/>
    </dgm:pt>
    <dgm:pt modelId="{296BD59E-DF12-4E6B-B10C-1F3014B88234}" type="pres">
      <dgm:prSet presAssocID="{33CB1377-F60E-4A8D-805A-7A9EAC568A4D}" presName="parTx" presStyleLbl="revTx" presStyleIdx="2" presStyleCnt="5">
        <dgm:presLayoutVars>
          <dgm:chMax val="0"/>
          <dgm:chPref val="0"/>
        </dgm:presLayoutVars>
      </dgm:prSet>
      <dgm:spPr/>
    </dgm:pt>
    <dgm:pt modelId="{641402D0-6D9B-FF46-A51A-38F8997C9107}" type="pres">
      <dgm:prSet presAssocID="{39650257-591E-41CE-934B-5D4286AE7707}" presName="sibTrans" presStyleCnt="0"/>
      <dgm:spPr/>
    </dgm:pt>
    <dgm:pt modelId="{2DD62FE0-CF0E-8541-A969-C2A1B0D1E85C}" type="pres">
      <dgm:prSet presAssocID="{2ABC8B0E-44A2-6349-89ED-1C9790786856}" presName="compNode" presStyleCnt="0"/>
      <dgm:spPr/>
    </dgm:pt>
    <dgm:pt modelId="{948DA0EF-51CB-5248-934F-8B3CF981D497}" type="pres">
      <dgm:prSet presAssocID="{2ABC8B0E-44A2-6349-89ED-1C9790786856}" presName="bgRect" presStyleLbl="bgShp" presStyleIdx="3" presStyleCnt="5"/>
      <dgm:spPr/>
    </dgm:pt>
    <dgm:pt modelId="{037B8322-038B-AB42-9F75-7E91B3FFA17B}" type="pres">
      <dgm:prSet presAssocID="{2ABC8B0E-44A2-6349-89ED-1C9790786856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Questions"/>
        </a:ext>
      </dgm:extLst>
    </dgm:pt>
    <dgm:pt modelId="{A3B78323-4443-8F4A-A187-22D263CD0829}" type="pres">
      <dgm:prSet presAssocID="{2ABC8B0E-44A2-6349-89ED-1C9790786856}" presName="spaceRect" presStyleCnt="0"/>
      <dgm:spPr/>
    </dgm:pt>
    <dgm:pt modelId="{233D1E38-C88E-DB45-93C1-E03A9CE74ABA}" type="pres">
      <dgm:prSet presAssocID="{2ABC8B0E-44A2-6349-89ED-1C9790786856}" presName="parTx" presStyleLbl="revTx" presStyleIdx="3" presStyleCnt="5">
        <dgm:presLayoutVars>
          <dgm:chMax val="0"/>
          <dgm:chPref val="0"/>
        </dgm:presLayoutVars>
      </dgm:prSet>
      <dgm:spPr/>
    </dgm:pt>
    <dgm:pt modelId="{C9CF9712-837E-0545-B6C1-76E86600991F}" type="pres">
      <dgm:prSet presAssocID="{4532D408-5B9E-4D42-95DD-4E9C6A715F3F}" presName="sibTrans" presStyleCnt="0"/>
      <dgm:spPr/>
    </dgm:pt>
    <dgm:pt modelId="{D521276D-6571-6E44-B251-A9FFBB4D4BF1}" type="pres">
      <dgm:prSet presAssocID="{09BB0035-2D88-7642-B76B-17C6FEA504D6}" presName="compNode" presStyleCnt="0"/>
      <dgm:spPr/>
    </dgm:pt>
    <dgm:pt modelId="{5745DC2B-B6A1-4E4B-951C-B4F678F8431E}" type="pres">
      <dgm:prSet presAssocID="{09BB0035-2D88-7642-B76B-17C6FEA504D6}" presName="bgRect" presStyleLbl="bgShp" presStyleIdx="4" presStyleCnt="5"/>
      <dgm:spPr/>
    </dgm:pt>
    <dgm:pt modelId="{666A1D12-23EB-7E48-AC2E-70AD73CEEB2A}" type="pres">
      <dgm:prSet presAssocID="{09BB0035-2D88-7642-B76B-17C6FEA504D6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A5D96E7B-90EF-2E4D-86C7-76FBE538F06D}" type="pres">
      <dgm:prSet presAssocID="{09BB0035-2D88-7642-B76B-17C6FEA504D6}" presName="spaceRect" presStyleCnt="0"/>
      <dgm:spPr/>
    </dgm:pt>
    <dgm:pt modelId="{C27FE1BF-E627-F14C-9BE1-CC6068B6FB01}" type="pres">
      <dgm:prSet presAssocID="{09BB0035-2D88-7642-B76B-17C6FEA504D6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6A571120-6788-3743-8589-C2A0A38F680A}" type="presOf" srcId="{0389385B-4DBC-41B0-A7B6-496730543EB1}" destId="{87F9EEAD-FC4F-450F-A459-DC27517EFB93}" srcOrd="0" destOrd="0" presId="urn:microsoft.com/office/officeart/2018/2/layout/IconVerticalSolidList"/>
    <dgm:cxn modelId="{9D931E2B-BE1B-1F47-8278-3B1A9EFFFD98}" type="presOf" srcId="{4D17BF17-D91F-4C26-BDA1-751AD26BE8BB}" destId="{3A7E100A-50B9-4ECE-8422-E9092261DBD8}" srcOrd="0" destOrd="0" presId="urn:microsoft.com/office/officeart/2018/2/layout/IconVerticalSolidList"/>
    <dgm:cxn modelId="{73B0567F-0548-3F49-892F-509A3EA6B7A6}" type="presOf" srcId="{33CB1377-F60E-4A8D-805A-7A9EAC568A4D}" destId="{296BD59E-DF12-4E6B-B10C-1F3014B88234}" srcOrd="0" destOrd="0" presId="urn:microsoft.com/office/officeart/2018/2/layout/IconVerticalSolidList"/>
    <dgm:cxn modelId="{15F5DE80-378E-5545-A350-5BB0C91D6AE1}" type="presOf" srcId="{09BB0035-2D88-7642-B76B-17C6FEA504D6}" destId="{C27FE1BF-E627-F14C-9BE1-CC6068B6FB01}" srcOrd="0" destOrd="0" presId="urn:microsoft.com/office/officeart/2018/2/layout/IconVerticalSolidList"/>
    <dgm:cxn modelId="{5C29DF81-9F2C-F649-946B-2E0BFFAB941A}" type="presOf" srcId="{63D3A775-72C4-42FB-A2CB-C4A748D6DBC4}" destId="{18F674D7-A865-452F-ADDF-63D812AA0F66}" srcOrd="0" destOrd="0" presId="urn:microsoft.com/office/officeart/2018/2/layout/IconVerticalSolidList"/>
    <dgm:cxn modelId="{2A59E292-F26C-49AA-AE30-33884392849C}" srcId="{63D3A775-72C4-42FB-A2CB-C4A748D6DBC4}" destId="{33CB1377-F60E-4A8D-805A-7A9EAC568A4D}" srcOrd="2" destOrd="0" parTransId="{08714143-5EA1-4810-8C4C-D681F91AD2ED}" sibTransId="{39650257-591E-41CE-934B-5D4286AE7707}"/>
    <dgm:cxn modelId="{D8C908A8-4A02-B440-BAD1-87E07E9E6F45}" type="presOf" srcId="{2ABC8B0E-44A2-6349-89ED-1C9790786856}" destId="{233D1E38-C88E-DB45-93C1-E03A9CE74ABA}" srcOrd="0" destOrd="0" presId="urn:microsoft.com/office/officeart/2018/2/layout/IconVerticalSolidList"/>
    <dgm:cxn modelId="{36281EA8-51C8-9841-8F38-845DF0096CB2}" srcId="{63D3A775-72C4-42FB-A2CB-C4A748D6DBC4}" destId="{09BB0035-2D88-7642-B76B-17C6FEA504D6}" srcOrd="4" destOrd="0" parTransId="{62241B2A-5BD9-7F4C-8D5D-BE0E70055C2C}" sibTransId="{21F87A12-FB0D-B744-8F46-89DD52680C1D}"/>
    <dgm:cxn modelId="{CBBBFEE6-14D8-4E8B-A246-9629001FDE42}" srcId="{63D3A775-72C4-42FB-A2CB-C4A748D6DBC4}" destId="{4D17BF17-D91F-4C26-BDA1-751AD26BE8BB}" srcOrd="1" destOrd="0" parTransId="{1C5B95C5-27C8-4B71-BB7A-D707CB3A7FCD}" sibTransId="{28D6B711-1BA3-49DD-A60B-0BCD024873AB}"/>
    <dgm:cxn modelId="{3F838DF0-3E64-48AB-BD56-31A2F93BD38D}" srcId="{63D3A775-72C4-42FB-A2CB-C4A748D6DBC4}" destId="{0389385B-4DBC-41B0-A7B6-496730543EB1}" srcOrd="0" destOrd="0" parTransId="{C3D4922D-8DB2-4E81-B61B-C70A6635D465}" sibTransId="{4F94D17A-31E7-4330-83C8-4B4073EACCC4}"/>
    <dgm:cxn modelId="{DC758CFB-1003-0C4E-8120-A14630139FAF}" srcId="{63D3A775-72C4-42FB-A2CB-C4A748D6DBC4}" destId="{2ABC8B0E-44A2-6349-89ED-1C9790786856}" srcOrd="3" destOrd="0" parTransId="{9224F184-40CF-3448-A270-F2484A61BDE4}" sibTransId="{4532D408-5B9E-4D42-95DD-4E9C6A715F3F}"/>
    <dgm:cxn modelId="{EC1158DB-7C6B-F649-B5BC-376077130B9B}" type="presParOf" srcId="{18F674D7-A865-452F-ADDF-63D812AA0F66}" destId="{60E0F682-512B-47D1-ABDE-E3DB1276FB7B}" srcOrd="0" destOrd="0" presId="urn:microsoft.com/office/officeart/2018/2/layout/IconVerticalSolidList"/>
    <dgm:cxn modelId="{5FBADCA1-54C1-C64B-AB3C-EDA8B7094A8C}" type="presParOf" srcId="{60E0F682-512B-47D1-ABDE-E3DB1276FB7B}" destId="{102C29F7-B543-4BE7-8C26-C1D9BE173873}" srcOrd="0" destOrd="0" presId="urn:microsoft.com/office/officeart/2018/2/layout/IconVerticalSolidList"/>
    <dgm:cxn modelId="{088D11B2-07D3-244C-A97F-1E015FDBE9E9}" type="presParOf" srcId="{60E0F682-512B-47D1-ABDE-E3DB1276FB7B}" destId="{06C76DFF-D630-406E-9CA5-4B6E8D8112CB}" srcOrd="1" destOrd="0" presId="urn:microsoft.com/office/officeart/2018/2/layout/IconVerticalSolidList"/>
    <dgm:cxn modelId="{EF40BD13-4B24-2742-A02F-36E39C9D9A73}" type="presParOf" srcId="{60E0F682-512B-47D1-ABDE-E3DB1276FB7B}" destId="{51BE69FF-4D0B-442C-ABC1-A9A59F46D56C}" srcOrd="2" destOrd="0" presId="urn:microsoft.com/office/officeart/2018/2/layout/IconVerticalSolidList"/>
    <dgm:cxn modelId="{14DA3C85-713B-C648-8BEB-4A20FE7C0867}" type="presParOf" srcId="{60E0F682-512B-47D1-ABDE-E3DB1276FB7B}" destId="{87F9EEAD-FC4F-450F-A459-DC27517EFB93}" srcOrd="3" destOrd="0" presId="urn:microsoft.com/office/officeart/2018/2/layout/IconVerticalSolidList"/>
    <dgm:cxn modelId="{E8A4DEFC-5FC7-104D-895D-D1ACE0219839}" type="presParOf" srcId="{18F674D7-A865-452F-ADDF-63D812AA0F66}" destId="{59706F9A-EBEA-4160-AB25-EFF4D3EDF994}" srcOrd="1" destOrd="0" presId="urn:microsoft.com/office/officeart/2018/2/layout/IconVerticalSolidList"/>
    <dgm:cxn modelId="{2B20A4DF-D857-2B45-BD83-E478D534126B}" type="presParOf" srcId="{18F674D7-A865-452F-ADDF-63D812AA0F66}" destId="{104C1C1D-E09A-4EF2-BF3A-25E44E1EB33B}" srcOrd="2" destOrd="0" presId="urn:microsoft.com/office/officeart/2018/2/layout/IconVerticalSolidList"/>
    <dgm:cxn modelId="{C880CA0E-D958-D74E-9E7F-3A0AEE9ACA32}" type="presParOf" srcId="{104C1C1D-E09A-4EF2-BF3A-25E44E1EB33B}" destId="{C41F4FE2-A512-4752-BC3D-953BC9FB4BC3}" srcOrd="0" destOrd="0" presId="urn:microsoft.com/office/officeart/2018/2/layout/IconVerticalSolidList"/>
    <dgm:cxn modelId="{BF26F0E8-5B1D-364B-8C7F-D6F13C8360E8}" type="presParOf" srcId="{104C1C1D-E09A-4EF2-BF3A-25E44E1EB33B}" destId="{75DB183F-CFFE-4513-9DC4-571EDD8D0516}" srcOrd="1" destOrd="0" presId="urn:microsoft.com/office/officeart/2018/2/layout/IconVerticalSolidList"/>
    <dgm:cxn modelId="{9DD61647-D6C1-0845-B902-7DCD75AA14E9}" type="presParOf" srcId="{104C1C1D-E09A-4EF2-BF3A-25E44E1EB33B}" destId="{D3E1E683-1EE0-45D6-9E56-87E4FEFBA568}" srcOrd="2" destOrd="0" presId="urn:microsoft.com/office/officeart/2018/2/layout/IconVerticalSolidList"/>
    <dgm:cxn modelId="{E8270D4A-AF8C-7545-B9F2-BDEFC99875FA}" type="presParOf" srcId="{104C1C1D-E09A-4EF2-BF3A-25E44E1EB33B}" destId="{3A7E100A-50B9-4ECE-8422-E9092261DBD8}" srcOrd="3" destOrd="0" presId="urn:microsoft.com/office/officeart/2018/2/layout/IconVerticalSolidList"/>
    <dgm:cxn modelId="{D9D8F18B-F32F-9045-A043-8807ECBF2B86}" type="presParOf" srcId="{18F674D7-A865-452F-ADDF-63D812AA0F66}" destId="{DDD8A254-97EA-48EC-9A7F-F508EE1D3AF1}" srcOrd="3" destOrd="0" presId="urn:microsoft.com/office/officeart/2018/2/layout/IconVerticalSolidList"/>
    <dgm:cxn modelId="{3CF7F7B3-F4F0-7741-B9CA-27BE155F82B4}" type="presParOf" srcId="{18F674D7-A865-452F-ADDF-63D812AA0F66}" destId="{B29C93CC-5DAB-49CE-91A5-E314C68B8A0F}" srcOrd="4" destOrd="0" presId="urn:microsoft.com/office/officeart/2018/2/layout/IconVerticalSolidList"/>
    <dgm:cxn modelId="{3ADB1805-2F4C-EC48-B33A-9C166E6D612C}" type="presParOf" srcId="{B29C93CC-5DAB-49CE-91A5-E314C68B8A0F}" destId="{FEF0A4F4-411C-44EA-88CD-FD50394C5CE6}" srcOrd="0" destOrd="0" presId="urn:microsoft.com/office/officeart/2018/2/layout/IconVerticalSolidList"/>
    <dgm:cxn modelId="{F7EC3092-C45C-BD45-BC7B-82457DFF1F40}" type="presParOf" srcId="{B29C93CC-5DAB-49CE-91A5-E314C68B8A0F}" destId="{2C219D42-83BB-4193-A107-BC12A0A771E6}" srcOrd="1" destOrd="0" presId="urn:microsoft.com/office/officeart/2018/2/layout/IconVerticalSolidList"/>
    <dgm:cxn modelId="{664870FE-EB16-A84A-8021-870F9290253E}" type="presParOf" srcId="{B29C93CC-5DAB-49CE-91A5-E314C68B8A0F}" destId="{EDDF9688-42FA-4E8C-9F61-FE0AF675DCD7}" srcOrd="2" destOrd="0" presId="urn:microsoft.com/office/officeart/2018/2/layout/IconVerticalSolidList"/>
    <dgm:cxn modelId="{759EC0B7-1E6F-B642-846E-4B7C5EEFB241}" type="presParOf" srcId="{B29C93CC-5DAB-49CE-91A5-E314C68B8A0F}" destId="{296BD59E-DF12-4E6B-B10C-1F3014B88234}" srcOrd="3" destOrd="0" presId="urn:microsoft.com/office/officeart/2018/2/layout/IconVerticalSolidList"/>
    <dgm:cxn modelId="{4E90A38E-D22C-7046-B4DC-524BCE813654}" type="presParOf" srcId="{18F674D7-A865-452F-ADDF-63D812AA0F66}" destId="{641402D0-6D9B-FF46-A51A-38F8997C9107}" srcOrd="5" destOrd="0" presId="urn:microsoft.com/office/officeart/2018/2/layout/IconVerticalSolidList"/>
    <dgm:cxn modelId="{6658463C-9784-2849-B432-651FFF0AA666}" type="presParOf" srcId="{18F674D7-A865-452F-ADDF-63D812AA0F66}" destId="{2DD62FE0-CF0E-8541-A969-C2A1B0D1E85C}" srcOrd="6" destOrd="0" presId="urn:microsoft.com/office/officeart/2018/2/layout/IconVerticalSolidList"/>
    <dgm:cxn modelId="{ABF58CB9-CB7F-9243-9D70-6635D7C4BE78}" type="presParOf" srcId="{2DD62FE0-CF0E-8541-A969-C2A1B0D1E85C}" destId="{948DA0EF-51CB-5248-934F-8B3CF981D497}" srcOrd="0" destOrd="0" presId="urn:microsoft.com/office/officeart/2018/2/layout/IconVerticalSolidList"/>
    <dgm:cxn modelId="{433D4BF9-8D90-244E-850B-CB8E110FB32C}" type="presParOf" srcId="{2DD62FE0-CF0E-8541-A969-C2A1B0D1E85C}" destId="{037B8322-038B-AB42-9F75-7E91B3FFA17B}" srcOrd="1" destOrd="0" presId="urn:microsoft.com/office/officeart/2018/2/layout/IconVerticalSolidList"/>
    <dgm:cxn modelId="{C326F71F-EA6B-0B42-BFEF-873336B1E801}" type="presParOf" srcId="{2DD62FE0-CF0E-8541-A969-C2A1B0D1E85C}" destId="{A3B78323-4443-8F4A-A187-22D263CD0829}" srcOrd="2" destOrd="0" presId="urn:microsoft.com/office/officeart/2018/2/layout/IconVerticalSolidList"/>
    <dgm:cxn modelId="{F51065B6-A280-1A4D-B719-28D38406C0F2}" type="presParOf" srcId="{2DD62FE0-CF0E-8541-A969-C2A1B0D1E85C}" destId="{233D1E38-C88E-DB45-93C1-E03A9CE74ABA}" srcOrd="3" destOrd="0" presId="urn:microsoft.com/office/officeart/2018/2/layout/IconVerticalSolidList"/>
    <dgm:cxn modelId="{3A7FBB46-7C94-AB48-BBAB-67AA1BC91062}" type="presParOf" srcId="{18F674D7-A865-452F-ADDF-63D812AA0F66}" destId="{C9CF9712-837E-0545-B6C1-76E86600991F}" srcOrd="7" destOrd="0" presId="urn:microsoft.com/office/officeart/2018/2/layout/IconVerticalSolidList"/>
    <dgm:cxn modelId="{3CABB344-D15A-1542-95C2-E468304073B6}" type="presParOf" srcId="{18F674D7-A865-452F-ADDF-63D812AA0F66}" destId="{D521276D-6571-6E44-B251-A9FFBB4D4BF1}" srcOrd="8" destOrd="0" presId="urn:microsoft.com/office/officeart/2018/2/layout/IconVerticalSolidList"/>
    <dgm:cxn modelId="{E1AE62DF-FA92-3340-9EF9-7B95077E0D7B}" type="presParOf" srcId="{D521276D-6571-6E44-B251-A9FFBB4D4BF1}" destId="{5745DC2B-B6A1-4E4B-951C-B4F678F8431E}" srcOrd="0" destOrd="0" presId="urn:microsoft.com/office/officeart/2018/2/layout/IconVerticalSolidList"/>
    <dgm:cxn modelId="{37E400F0-23BA-A948-95FF-62F8623BE756}" type="presParOf" srcId="{D521276D-6571-6E44-B251-A9FFBB4D4BF1}" destId="{666A1D12-23EB-7E48-AC2E-70AD73CEEB2A}" srcOrd="1" destOrd="0" presId="urn:microsoft.com/office/officeart/2018/2/layout/IconVerticalSolidList"/>
    <dgm:cxn modelId="{76BF40D4-A5AA-614A-B459-EE1C77EADA9F}" type="presParOf" srcId="{D521276D-6571-6E44-B251-A9FFBB4D4BF1}" destId="{A5D96E7B-90EF-2E4D-86C7-76FBE538F06D}" srcOrd="2" destOrd="0" presId="urn:microsoft.com/office/officeart/2018/2/layout/IconVerticalSolidList"/>
    <dgm:cxn modelId="{AF8C82EE-8ED4-D241-B37A-5101F591F33F}" type="presParOf" srcId="{D521276D-6571-6E44-B251-A9FFBB4D4BF1}" destId="{C27FE1BF-E627-F14C-9BE1-CC6068B6FB01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186439-CCFD-8140-92D2-8FD56024D453}">
      <dsp:nvSpPr>
        <dsp:cNvPr id="0" name=""/>
        <dsp:cNvSpPr/>
      </dsp:nvSpPr>
      <dsp:spPr>
        <a:xfrm>
          <a:off x="0" y="0"/>
          <a:ext cx="8414428" cy="664092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800" b="0" i="0" kern="1200"/>
            <a:t>Ph.D. in Psychology</a:t>
          </a:r>
          <a:endParaRPr lang="en-US" sz="2800" kern="1200"/>
        </a:p>
      </dsp:txBody>
      <dsp:txXfrm>
        <a:off x="19451" y="19451"/>
        <a:ext cx="7620120" cy="625190"/>
      </dsp:txXfrm>
    </dsp:sp>
    <dsp:sp modelId="{7D52BCE3-BAA4-A94C-9ADB-CD8BEBEBDC4C}">
      <dsp:nvSpPr>
        <dsp:cNvPr id="0" name=""/>
        <dsp:cNvSpPr/>
      </dsp:nvSpPr>
      <dsp:spPr>
        <a:xfrm>
          <a:off x="628350" y="756328"/>
          <a:ext cx="8414428" cy="664092"/>
        </a:xfrm>
        <a:prstGeom prst="roundRect">
          <a:avLst>
            <a:gd name="adj" fmla="val 10000"/>
          </a:avLst>
        </a:prstGeom>
        <a:solidFill>
          <a:schemeClr val="accent5">
            <a:hueOff val="-1689636"/>
            <a:satOff val="-4355"/>
            <a:lumOff val="-294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800" b="0" i="0" kern="1200"/>
            <a:t>Data Science Bootcamp</a:t>
          </a:r>
          <a:endParaRPr lang="en-US" sz="2800" kern="1200"/>
        </a:p>
      </dsp:txBody>
      <dsp:txXfrm>
        <a:off x="647801" y="775779"/>
        <a:ext cx="7315515" cy="625190"/>
      </dsp:txXfrm>
    </dsp:sp>
    <dsp:sp modelId="{49AA9AF5-8B31-E447-9906-B2ADD583798F}">
      <dsp:nvSpPr>
        <dsp:cNvPr id="0" name=""/>
        <dsp:cNvSpPr/>
      </dsp:nvSpPr>
      <dsp:spPr>
        <a:xfrm>
          <a:off x="1256700" y="1512656"/>
          <a:ext cx="8414428" cy="664092"/>
        </a:xfrm>
        <a:prstGeom prst="roundRect">
          <a:avLst>
            <a:gd name="adj" fmla="val 10000"/>
          </a:avLst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800" b="0" i="0" kern="1200"/>
            <a:t>Data Scientist</a:t>
          </a:r>
          <a:endParaRPr lang="en-US" sz="2800" kern="1200"/>
        </a:p>
      </dsp:txBody>
      <dsp:txXfrm>
        <a:off x="1276151" y="1532107"/>
        <a:ext cx="7315515" cy="625190"/>
      </dsp:txXfrm>
    </dsp:sp>
    <dsp:sp modelId="{7D674E5A-DFDE-9C4E-AB0F-D172B9552AFB}">
      <dsp:nvSpPr>
        <dsp:cNvPr id="0" name=""/>
        <dsp:cNvSpPr/>
      </dsp:nvSpPr>
      <dsp:spPr>
        <a:xfrm>
          <a:off x="1885050" y="2268984"/>
          <a:ext cx="8414428" cy="664092"/>
        </a:xfrm>
        <a:prstGeom prst="roundRect">
          <a:avLst>
            <a:gd name="adj" fmla="val 10000"/>
          </a:avLst>
        </a:prstGeom>
        <a:solidFill>
          <a:schemeClr val="accent5">
            <a:hueOff val="-5068907"/>
            <a:satOff val="-13064"/>
            <a:lumOff val="-882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800" b="0" i="0" kern="1200"/>
            <a:t>Data Science Instructor</a:t>
          </a:r>
          <a:endParaRPr lang="en-US" sz="2800" kern="1200"/>
        </a:p>
      </dsp:txBody>
      <dsp:txXfrm>
        <a:off x="1904501" y="2288435"/>
        <a:ext cx="7315515" cy="625190"/>
      </dsp:txXfrm>
    </dsp:sp>
    <dsp:sp modelId="{6F11D50A-1A6E-E04D-8D99-01D8836F851D}">
      <dsp:nvSpPr>
        <dsp:cNvPr id="0" name=""/>
        <dsp:cNvSpPr/>
      </dsp:nvSpPr>
      <dsp:spPr>
        <a:xfrm>
          <a:off x="2513400" y="3025312"/>
          <a:ext cx="8414428" cy="664092"/>
        </a:xfrm>
        <a:prstGeom prst="roundRect">
          <a:avLst>
            <a:gd name="adj" fmla="val 10000"/>
          </a:avLst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800" b="0" i="0" kern="1200"/>
            <a:t>Data Scientist at NIH</a:t>
          </a:r>
          <a:endParaRPr lang="en-US" sz="2800" kern="1200"/>
        </a:p>
      </dsp:txBody>
      <dsp:txXfrm>
        <a:off x="2532851" y="3044763"/>
        <a:ext cx="7315515" cy="625190"/>
      </dsp:txXfrm>
    </dsp:sp>
    <dsp:sp modelId="{1EBCB315-34B6-F54F-BF11-908215432D06}">
      <dsp:nvSpPr>
        <dsp:cNvPr id="0" name=""/>
        <dsp:cNvSpPr/>
      </dsp:nvSpPr>
      <dsp:spPr>
        <a:xfrm>
          <a:off x="7982767" y="485156"/>
          <a:ext cx="431660" cy="431660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>
        <a:off x="8079890" y="485156"/>
        <a:ext cx="237414" cy="324824"/>
      </dsp:txXfrm>
    </dsp:sp>
    <dsp:sp modelId="{98B9262A-2FCA-2641-AD23-1D01E675295E}">
      <dsp:nvSpPr>
        <dsp:cNvPr id="0" name=""/>
        <dsp:cNvSpPr/>
      </dsp:nvSpPr>
      <dsp:spPr>
        <a:xfrm>
          <a:off x="8611118" y="1241484"/>
          <a:ext cx="431660" cy="431660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tint val="40000"/>
            <a:alpha val="90000"/>
            <a:hueOff val="-2246587"/>
            <a:satOff val="-7611"/>
            <a:lumOff val="-976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>
        <a:off x="8708241" y="1241484"/>
        <a:ext cx="237414" cy="324824"/>
      </dsp:txXfrm>
    </dsp:sp>
    <dsp:sp modelId="{7F566F02-82E5-1444-93B5-0D9954F10A1B}">
      <dsp:nvSpPr>
        <dsp:cNvPr id="0" name=""/>
        <dsp:cNvSpPr/>
      </dsp:nvSpPr>
      <dsp:spPr>
        <a:xfrm>
          <a:off x="9239468" y="1986744"/>
          <a:ext cx="431660" cy="431660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tint val="40000"/>
            <a:alpha val="90000"/>
            <a:hueOff val="-4493175"/>
            <a:satOff val="-15221"/>
            <a:lumOff val="-1952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>
        <a:off x="9336591" y="1986744"/>
        <a:ext cx="237414" cy="324824"/>
      </dsp:txXfrm>
    </dsp:sp>
    <dsp:sp modelId="{1FEB2463-6733-C549-9511-8252BCE9C322}">
      <dsp:nvSpPr>
        <dsp:cNvPr id="0" name=""/>
        <dsp:cNvSpPr/>
      </dsp:nvSpPr>
      <dsp:spPr>
        <a:xfrm>
          <a:off x="9867818" y="2750451"/>
          <a:ext cx="431660" cy="431660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tint val="40000"/>
            <a:alpha val="90000"/>
            <a:hueOff val="-6739762"/>
            <a:satOff val="-22832"/>
            <a:lumOff val="-2928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>
        <a:off x="9964941" y="2750451"/>
        <a:ext cx="237414" cy="32482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3FE28E-788D-C744-A0D8-B69588F8AE59}">
      <dsp:nvSpPr>
        <dsp:cNvPr id="0" name=""/>
        <dsp:cNvSpPr/>
      </dsp:nvSpPr>
      <dsp:spPr>
        <a:xfrm>
          <a:off x="0" y="3269800"/>
          <a:ext cx="7242048" cy="214534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92024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Free and relatively easy to run in any environment </a:t>
          </a:r>
        </a:p>
      </dsp:txBody>
      <dsp:txXfrm>
        <a:off x="0" y="3269800"/>
        <a:ext cx="7242048" cy="2145343"/>
      </dsp:txXfrm>
    </dsp:sp>
    <dsp:sp modelId="{F654CE2F-6688-9C4F-A782-ECD2516A2CA9}">
      <dsp:nvSpPr>
        <dsp:cNvPr id="0" name=""/>
        <dsp:cNvSpPr/>
      </dsp:nvSpPr>
      <dsp:spPr>
        <a:xfrm rot="10800000">
          <a:off x="0" y="2442"/>
          <a:ext cx="7242048" cy="329953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92024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A programming language and open-source software environment that can:</a:t>
          </a:r>
        </a:p>
      </dsp:txBody>
      <dsp:txXfrm rot="-10800000">
        <a:off x="0" y="2442"/>
        <a:ext cx="7242048" cy="1158137"/>
      </dsp:txXfrm>
    </dsp:sp>
    <dsp:sp modelId="{393C7BA8-3BF0-0240-8B78-3F634DC4F3C6}">
      <dsp:nvSpPr>
        <dsp:cNvPr id="0" name=""/>
        <dsp:cNvSpPr/>
      </dsp:nvSpPr>
      <dsp:spPr>
        <a:xfrm>
          <a:off x="3536" y="1160580"/>
          <a:ext cx="2411658" cy="98656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7584" tIns="40640" rIns="227584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Manipulate data</a:t>
          </a:r>
        </a:p>
      </dsp:txBody>
      <dsp:txXfrm>
        <a:off x="3536" y="1160580"/>
        <a:ext cx="2411658" cy="986561"/>
      </dsp:txXfrm>
    </dsp:sp>
    <dsp:sp modelId="{9E5737E7-0516-3542-B82B-8AEA1A68BCEF}">
      <dsp:nvSpPr>
        <dsp:cNvPr id="0" name=""/>
        <dsp:cNvSpPr/>
      </dsp:nvSpPr>
      <dsp:spPr>
        <a:xfrm>
          <a:off x="2415194" y="1160580"/>
          <a:ext cx="2411658" cy="98656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7584" tIns="40640" rIns="227584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Visualize</a:t>
          </a:r>
        </a:p>
      </dsp:txBody>
      <dsp:txXfrm>
        <a:off x="2415194" y="1160580"/>
        <a:ext cx="2411658" cy="986561"/>
      </dsp:txXfrm>
    </dsp:sp>
    <dsp:sp modelId="{823813C5-9647-9142-8583-334BAADABB5D}">
      <dsp:nvSpPr>
        <dsp:cNvPr id="0" name=""/>
        <dsp:cNvSpPr/>
      </dsp:nvSpPr>
      <dsp:spPr>
        <a:xfrm>
          <a:off x="4826853" y="1160580"/>
          <a:ext cx="2411658" cy="98656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7584" tIns="40640" rIns="227584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Perform statistics</a:t>
          </a:r>
        </a:p>
      </dsp:txBody>
      <dsp:txXfrm>
        <a:off x="4826853" y="1160580"/>
        <a:ext cx="2411658" cy="98656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2C29F7-B543-4BE7-8C26-C1D9BE173873}">
      <dsp:nvSpPr>
        <dsp:cNvPr id="0" name=""/>
        <dsp:cNvSpPr/>
      </dsp:nvSpPr>
      <dsp:spPr>
        <a:xfrm>
          <a:off x="0" y="718"/>
          <a:ext cx="6513603" cy="168113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6C76DFF-D630-406E-9CA5-4B6E8D8112CB}">
      <dsp:nvSpPr>
        <dsp:cNvPr id="0" name=""/>
        <dsp:cNvSpPr/>
      </dsp:nvSpPr>
      <dsp:spPr>
        <a:xfrm>
          <a:off x="508544" y="378974"/>
          <a:ext cx="924626" cy="92462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F9EEAD-FC4F-450F-A459-DC27517EFB93}">
      <dsp:nvSpPr>
        <dsp:cNvPr id="0" name=""/>
        <dsp:cNvSpPr/>
      </dsp:nvSpPr>
      <dsp:spPr>
        <a:xfrm>
          <a:off x="1941716" y="718"/>
          <a:ext cx="4571887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An Integrated Development Environment (IDE) </a:t>
          </a:r>
        </a:p>
      </dsp:txBody>
      <dsp:txXfrm>
        <a:off x="1941716" y="718"/>
        <a:ext cx="4571887" cy="1681139"/>
      </dsp:txXfrm>
    </dsp:sp>
    <dsp:sp modelId="{C41F4FE2-A512-4752-BC3D-953BC9FB4BC3}">
      <dsp:nvSpPr>
        <dsp:cNvPr id="0" name=""/>
        <dsp:cNvSpPr/>
      </dsp:nvSpPr>
      <dsp:spPr>
        <a:xfrm>
          <a:off x="0" y="2102143"/>
          <a:ext cx="6513603" cy="168113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5DB183F-CFFE-4513-9DC4-571EDD8D0516}">
      <dsp:nvSpPr>
        <dsp:cNvPr id="0" name=""/>
        <dsp:cNvSpPr/>
      </dsp:nvSpPr>
      <dsp:spPr>
        <a:xfrm>
          <a:off x="508544" y="2480399"/>
          <a:ext cx="924626" cy="92462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7E100A-50B9-4ECE-8422-E9092261DBD8}">
      <dsp:nvSpPr>
        <dsp:cNvPr id="0" name=""/>
        <dsp:cNvSpPr/>
      </dsp:nvSpPr>
      <dsp:spPr>
        <a:xfrm>
          <a:off x="1941716" y="2102143"/>
          <a:ext cx="4571887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Software with R, a graphics viewer, file tracker, code notebook…etc. for interactive one stop shop R coding</a:t>
          </a:r>
          <a:endParaRPr lang="en-US" sz="2200" kern="1200" dirty="0"/>
        </a:p>
      </dsp:txBody>
      <dsp:txXfrm>
        <a:off x="1941716" y="2102143"/>
        <a:ext cx="4571887" cy="1681139"/>
      </dsp:txXfrm>
    </dsp:sp>
    <dsp:sp modelId="{FEF0A4F4-411C-44EA-88CD-FD50394C5CE6}">
      <dsp:nvSpPr>
        <dsp:cNvPr id="0" name=""/>
        <dsp:cNvSpPr/>
      </dsp:nvSpPr>
      <dsp:spPr>
        <a:xfrm>
          <a:off x="0" y="4203567"/>
          <a:ext cx="6513603" cy="168113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219D42-83BB-4193-A107-BC12A0A771E6}">
      <dsp:nvSpPr>
        <dsp:cNvPr id="0" name=""/>
        <dsp:cNvSpPr/>
      </dsp:nvSpPr>
      <dsp:spPr>
        <a:xfrm>
          <a:off x="508544" y="4581824"/>
          <a:ext cx="924626" cy="92462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6BD59E-DF12-4E6B-B10C-1F3014B88234}">
      <dsp:nvSpPr>
        <dsp:cNvPr id="0" name=""/>
        <dsp:cNvSpPr/>
      </dsp:nvSpPr>
      <dsp:spPr>
        <a:xfrm>
          <a:off x="1941716" y="4203567"/>
          <a:ext cx="4571887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hlinkClick xmlns:r="http://schemas.openxmlformats.org/officeDocument/2006/relationships" r:id="rId7"/>
            </a:rPr>
            <a:t>https://rstudio.com/</a:t>
          </a:r>
          <a:endParaRPr lang="en-US" sz="2200" kern="1200" dirty="0"/>
        </a:p>
      </dsp:txBody>
      <dsp:txXfrm>
        <a:off x="1941716" y="4203567"/>
        <a:ext cx="4571887" cy="168113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2C29F7-B543-4BE7-8C26-C1D9BE173873}">
      <dsp:nvSpPr>
        <dsp:cNvPr id="0" name=""/>
        <dsp:cNvSpPr/>
      </dsp:nvSpPr>
      <dsp:spPr>
        <a:xfrm>
          <a:off x="0" y="718"/>
          <a:ext cx="6513603" cy="168113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6C76DFF-D630-406E-9CA5-4B6E8D8112CB}">
      <dsp:nvSpPr>
        <dsp:cNvPr id="0" name=""/>
        <dsp:cNvSpPr/>
      </dsp:nvSpPr>
      <dsp:spPr>
        <a:xfrm>
          <a:off x="508544" y="378974"/>
          <a:ext cx="924626" cy="92462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F9EEAD-FC4F-450F-A459-DC27517EFB93}">
      <dsp:nvSpPr>
        <dsp:cNvPr id="0" name=""/>
        <dsp:cNvSpPr/>
      </dsp:nvSpPr>
      <dsp:spPr>
        <a:xfrm>
          <a:off x="1941716" y="718"/>
          <a:ext cx="4571887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Use </a:t>
          </a:r>
          <a:r>
            <a:rPr lang="en-US" sz="2500" kern="1200" err="1"/>
            <a:t>Rstudio</a:t>
          </a:r>
          <a:r>
            <a:rPr lang="en-US" sz="2500" kern="1200"/>
            <a:t> in a browser, no downloading software</a:t>
          </a:r>
        </a:p>
      </dsp:txBody>
      <dsp:txXfrm>
        <a:off x="1941716" y="718"/>
        <a:ext cx="4571887" cy="1681139"/>
      </dsp:txXfrm>
    </dsp:sp>
    <dsp:sp modelId="{C41F4FE2-A512-4752-BC3D-953BC9FB4BC3}">
      <dsp:nvSpPr>
        <dsp:cNvPr id="0" name=""/>
        <dsp:cNvSpPr/>
      </dsp:nvSpPr>
      <dsp:spPr>
        <a:xfrm>
          <a:off x="0" y="2102143"/>
          <a:ext cx="6513603" cy="168113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5DB183F-CFFE-4513-9DC4-571EDD8D0516}">
      <dsp:nvSpPr>
        <dsp:cNvPr id="0" name=""/>
        <dsp:cNvSpPr/>
      </dsp:nvSpPr>
      <dsp:spPr>
        <a:xfrm>
          <a:off x="508544" y="2480399"/>
          <a:ext cx="924626" cy="92462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7E100A-50B9-4ECE-8422-E9092261DBD8}">
      <dsp:nvSpPr>
        <dsp:cNvPr id="0" name=""/>
        <dsp:cNvSpPr/>
      </dsp:nvSpPr>
      <dsp:spPr>
        <a:xfrm>
          <a:off x="1941716" y="2102143"/>
          <a:ext cx="4571887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Share projects easily for analysis and teaching</a:t>
          </a:r>
        </a:p>
      </dsp:txBody>
      <dsp:txXfrm>
        <a:off x="1941716" y="2102143"/>
        <a:ext cx="4571887" cy="1681139"/>
      </dsp:txXfrm>
    </dsp:sp>
    <dsp:sp modelId="{FEF0A4F4-411C-44EA-88CD-FD50394C5CE6}">
      <dsp:nvSpPr>
        <dsp:cNvPr id="0" name=""/>
        <dsp:cNvSpPr/>
      </dsp:nvSpPr>
      <dsp:spPr>
        <a:xfrm>
          <a:off x="0" y="4203567"/>
          <a:ext cx="6513603" cy="168113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219D42-83BB-4193-A107-BC12A0A771E6}">
      <dsp:nvSpPr>
        <dsp:cNvPr id="0" name=""/>
        <dsp:cNvSpPr/>
      </dsp:nvSpPr>
      <dsp:spPr>
        <a:xfrm>
          <a:off x="508544" y="4581824"/>
          <a:ext cx="924626" cy="92462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6BD59E-DF12-4E6B-B10C-1F3014B88234}">
      <dsp:nvSpPr>
        <dsp:cNvPr id="0" name=""/>
        <dsp:cNvSpPr/>
      </dsp:nvSpPr>
      <dsp:spPr>
        <a:xfrm>
          <a:off x="1941716" y="4203567"/>
          <a:ext cx="4571887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>
              <a:hlinkClick xmlns:r="http://schemas.openxmlformats.org/officeDocument/2006/relationships" r:id="rId7"/>
            </a:rPr>
            <a:t>https://rstudio.cloud/</a:t>
          </a:r>
          <a:endParaRPr lang="en-US" sz="2500" kern="1200"/>
        </a:p>
      </dsp:txBody>
      <dsp:txXfrm>
        <a:off x="1941716" y="4203567"/>
        <a:ext cx="4571887" cy="168113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084F87-1777-417D-9DE1-9E8236D60A7F}">
      <dsp:nvSpPr>
        <dsp:cNvPr id="0" name=""/>
        <dsp:cNvSpPr/>
      </dsp:nvSpPr>
      <dsp:spPr>
        <a:xfrm>
          <a:off x="679050" y="578168"/>
          <a:ext cx="1887187" cy="1887187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63F3EC3-65C9-491A-903F-46F5BB8583AD}">
      <dsp:nvSpPr>
        <dsp:cNvPr id="0" name=""/>
        <dsp:cNvSpPr/>
      </dsp:nvSpPr>
      <dsp:spPr>
        <a:xfrm>
          <a:off x="1081237" y="980356"/>
          <a:ext cx="1082812" cy="108281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AF4204-B940-44E1-A6FF-4418CEAE9D32}">
      <dsp:nvSpPr>
        <dsp:cNvPr id="0" name=""/>
        <dsp:cNvSpPr/>
      </dsp:nvSpPr>
      <dsp:spPr>
        <a:xfrm>
          <a:off x="75768" y="3053169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200" kern="1200"/>
            <a:t>We could use base R</a:t>
          </a:r>
        </a:p>
      </dsp:txBody>
      <dsp:txXfrm>
        <a:off x="75768" y="3053169"/>
        <a:ext cx="3093750" cy="720000"/>
      </dsp:txXfrm>
    </dsp:sp>
    <dsp:sp modelId="{AD85AAF2-4D6E-48C2-87AF-32794C5AB497}">
      <dsp:nvSpPr>
        <dsp:cNvPr id="0" name=""/>
        <dsp:cNvSpPr/>
      </dsp:nvSpPr>
      <dsp:spPr>
        <a:xfrm>
          <a:off x="4314206" y="578168"/>
          <a:ext cx="1887187" cy="1887187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3A63FB8-7C1E-47DA-9D48-A8B7FA3C8B96}">
      <dsp:nvSpPr>
        <dsp:cNvPr id="0" name=""/>
        <dsp:cNvSpPr/>
      </dsp:nvSpPr>
      <dsp:spPr>
        <a:xfrm>
          <a:off x="4716393" y="980356"/>
          <a:ext cx="1082812" cy="108281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F7D7A69-5183-4F13-AAF2-BCA78E1587B3}">
      <dsp:nvSpPr>
        <dsp:cNvPr id="0" name=""/>
        <dsp:cNvSpPr/>
      </dsp:nvSpPr>
      <dsp:spPr>
        <a:xfrm>
          <a:off x="3710925" y="3053169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200" kern="1200" dirty="0"/>
            <a:t>Or the </a:t>
          </a:r>
          <a:r>
            <a:rPr lang="en-US" sz="2200" kern="1200" dirty="0" err="1"/>
            <a:t>tidyverse</a:t>
          </a:r>
          <a:r>
            <a:rPr lang="en-US" sz="2200" kern="1200" dirty="0"/>
            <a:t> collection of packages </a:t>
          </a:r>
        </a:p>
      </dsp:txBody>
      <dsp:txXfrm>
        <a:off x="3710925" y="3053169"/>
        <a:ext cx="3093750" cy="720000"/>
      </dsp:txXfrm>
    </dsp:sp>
    <dsp:sp modelId="{6184045D-877B-49B0-9B1A-34508F1163E5}">
      <dsp:nvSpPr>
        <dsp:cNvPr id="0" name=""/>
        <dsp:cNvSpPr/>
      </dsp:nvSpPr>
      <dsp:spPr>
        <a:xfrm>
          <a:off x="7949362" y="578168"/>
          <a:ext cx="1887187" cy="1887187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006D25D-57DA-4B8F-AA15-68B94C3AAA18}">
      <dsp:nvSpPr>
        <dsp:cNvPr id="0" name=""/>
        <dsp:cNvSpPr/>
      </dsp:nvSpPr>
      <dsp:spPr>
        <a:xfrm>
          <a:off x="8351550" y="980356"/>
          <a:ext cx="1082812" cy="108281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6E0C9D-8EF4-4569-ADC2-C9E359A607E6}">
      <dsp:nvSpPr>
        <dsp:cNvPr id="0" name=""/>
        <dsp:cNvSpPr/>
      </dsp:nvSpPr>
      <dsp:spPr>
        <a:xfrm>
          <a:off x="7346081" y="3053169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200" kern="1200"/>
            <a:t>Specifically designed for data science</a:t>
          </a:r>
        </a:p>
      </dsp:txBody>
      <dsp:txXfrm>
        <a:off x="7346081" y="3053169"/>
        <a:ext cx="3093750" cy="72000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2C29F7-B543-4BE7-8C26-C1D9BE173873}">
      <dsp:nvSpPr>
        <dsp:cNvPr id="0" name=""/>
        <dsp:cNvSpPr/>
      </dsp:nvSpPr>
      <dsp:spPr>
        <a:xfrm>
          <a:off x="0" y="4597"/>
          <a:ext cx="6513603" cy="97937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6C76DFF-D630-406E-9CA5-4B6E8D8112CB}">
      <dsp:nvSpPr>
        <dsp:cNvPr id="0" name=""/>
        <dsp:cNvSpPr/>
      </dsp:nvSpPr>
      <dsp:spPr>
        <a:xfrm>
          <a:off x="296259" y="224956"/>
          <a:ext cx="538654" cy="53865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F9EEAD-FC4F-450F-A459-DC27517EFB93}">
      <dsp:nvSpPr>
        <dsp:cNvPr id="0" name=""/>
        <dsp:cNvSpPr/>
      </dsp:nvSpPr>
      <dsp:spPr>
        <a:xfrm>
          <a:off x="1131174" y="4597"/>
          <a:ext cx="5382429" cy="9793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650" tIns="103650" rIns="103650" bIns="10365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A collection of R functions, complied code and data</a:t>
          </a:r>
        </a:p>
      </dsp:txBody>
      <dsp:txXfrm>
        <a:off x="1131174" y="4597"/>
        <a:ext cx="5382429" cy="979371"/>
      </dsp:txXfrm>
    </dsp:sp>
    <dsp:sp modelId="{C41F4FE2-A512-4752-BC3D-953BC9FB4BC3}">
      <dsp:nvSpPr>
        <dsp:cNvPr id="0" name=""/>
        <dsp:cNvSpPr/>
      </dsp:nvSpPr>
      <dsp:spPr>
        <a:xfrm>
          <a:off x="0" y="1228812"/>
          <a:ext cx="6513603" cy="97937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5DB183F-CFFE-4513-9DC4-571EDD8D0516}">
      <dsp:nvSpPr>
        <dsp:cNvPr id="0" name=""/>
        <dsp:cNvSpPr/>
      </dsp:nvSpPr>
      <dsp:spPr>
        <a:xfrm>
          <a:off x="296259" y="1449171"/>
          <a:ext cx="538654" cy="53865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7E100A-50B9-4ECE-8422-E9092261DBD8}">
      <dsp:nvSpPr>
        <dsp:cNvPr id="0" name=""/>
        <dsp:cNvSpPr/>
      </dsp:nvSpPr>
      <dsp:spPr>
        <a:xfrm>
          <a:off x="1131174" y="1228812"/>
          <a:ext cx="5382429" cy="9793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650" tIns="103650" rIns="103650" bIns="10365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Saved in a directory called “library”</a:t>
          </a:r>
        </a:p>
      </dsp:txBody>
      <dsp:txXfrm>
        <a:off x="1131174" y="1228812"/>
        <a:ext cx="5382429" cy="979371"/>
      </dsp:txXfrm>
    </dsp:sp>
    <dsp:sp modelId="{FEF0A4F4-411C-44EA-88CD-FD50394C5CE6}">
      <dsp:nvSpPr>
        <dsp:cNvPr id="0" name=""/>
        <dsp:cNvSpPr/>
      </dsp:nvSpPr>
      <dsp:spPr>
        <a:xfrm>
          <a:off x="0" y="2453027"/>
          <a:ext cx="6513603" cy="97937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219D42-83BB-4193-A107-BC12A0A771E6}">
      <dsp:nvSpPr>
        <dsp:cNvPr id="0" name=""/>
        <dsp:cNvSpPr/>
      </dsp:nvSpPr>
      <dsp:spPr>
        <a:xfrm>
          <a:off x="296259" y="2673385"/>
          <a:ext cx="538654" cy="53865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6BD59E-DF12-4E6B-B10C-1F3014B88234}">
      <dsp:nvSpPr>
        <dsp:cNvPr id="0" name=""/>
        <dsp:cNvSpPr/>
      </dsp:nvSpPr>
      <dsp:spPr>
        <a:xfrm>
          <a:off x="1131174" y="2453027"/>
          <a:ext cx="5382429" cy="9793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650" tIns="103650" rIns="103650" bIns="10365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Can be turned on and off</a:t>
          </a:r>
        </a:p>
      </dsp:txBody>
      <dsp:txXfrm>
        <a:off x="1131174" y="2453027"/>
        <a:ext cx="5382429" cy="979371"/>
      </dsp:txXfrm>
    </dsp:sp>
    <dsp:sp modelId="{948DA0EF-51CB-5248-934F-8B3CF981D497}">
      <dsp:nvSpPr>
        <dsp:cNvPr id="0" name=""/>
        <dsp:cNvSpPr/>
      </dsp:nvSpPr>
      <dsp:spPr>
        <a:xfrm>
          <a:off x="0" y="3677241"/>
          <a:ext cx="6513603" cy="97937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7B8322-038B-AB42-9F75-7E91B3FFA17B}">
      <dsp:nvSpPr>
        <dsp:cNvPr id="0" name=""/>
        <dsp:cNvSpPr/>
      </dsp:nvSpPr>
      <dsp:spPr>
        <a:xfrm>
          <a:off x="296259" y="3897600"/>
          <a:ext cx="538654" cy="53865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3D1E38-C88E-DB45-93C1-E03A9CE74ABA}">
      <dsp:nvSpPr>
        <dsp:cNvPr id="0" name=""/>
        <dsp:cNvSpPr/>
      </dsp:nvSpPr>
      <dsp:spPr>
        <a:xfrm>
          <a:off x="1131174" y="3677241"/>
          <a:ext cx="5382429" cy="9793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650" tIns="103650" rIns="103650" bIns="10365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Made by different people commands may clash</a:t>
          </a:r>
        </a:p>
      </dsp:txBody>
      <dsp:txXfrm>
        <a:off x="1131174" y="3677241"/>
        <a:ext cx="5382429" cy="979371"/>
      </dsp:txXfrm>
    </dsp:sp>
    <dsp:sp modelId="{5745DC2B-B6A1-4E4B-951C-B4F678F8431E}">
      <dsp:nvSpPr>
        <dsp:cNvPr id="0" name=""/>
        <dsp:cNvSpPr/>
      </dsp:nvSpPr>
      <dsp:spPr>
        <a:xfrm>
          <a:off x="0" y="4901456"/>
          <a:ext cx="6513603" cy="97937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66A1D12-23EB-7E48-AC2E-70AD73CEEB2A}">
      <dsp:nvSpPr>
        <dsp:cNvPr id="0" name=""/>
        <dsp:cNvSpPr/>
      </dsp:nvSpPr>
      <dsp:spPr>
        <a:xfrm>
          <a:off x="296259" y="5121814"/>
          <a:ext cx="538654" cy="538654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7FE1BF-E627-F14C-9BE1-CC6068B6FB01}">
      <dsp:nvSpPr>
        <dsp:cNvPr id="0" name=""/>
        <dsp:cNvSpPr/>
      </dsp:nvSpPr>
      <dsp:spPr>
        <a:xfrm>
          <a:off x="1131174" y="4901456"/>
          <a:ext cx="5382429" cy="9793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650" tIns="103650" rIns="103650" bIns="10365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Would also be very slow to load everything every time</a:t>
          </a:r>
        </a:p>
      </dsp:txBody>
      <dsp:txXfrm>
        <a:off x="1131174" y="4901456"/>
        <a:ext cx="5382429" cy="97937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E35EF3-682D-9241-85C0-0923DE8EEDA8}" type="datetimeFigureOut">
              <a:rPr lang="en-US" smtClean="0"/>
              <a:t>4/11/22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50B10C-5AE6-0845-8B94-A272F6B80D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7877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support.rstudio.com/hc/en-us/articles/200711853-Keyboard-Shortcuts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50B10C-5AE6-0845-8B94-A272F6B80DE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6951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 is short for combine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91ADC0-465B-C743-8578-6CE816B90B1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8153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https://support.rstudio.com/hc/en-us/articles/200711853-Keyboard-Shortcuts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626812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24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61926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89456888f5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89456888f5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86954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install.packages</a:t>
            </a:r>
            <a:r>
              <a:rPr lang="en-US" dirty="0"/>
              <a:t>("</a:t>
            </a:r>
            <a:r>
              <a:rPr lang="en-US" dirty="0" err="1"/>
              <a:t>devtools</a:t>
            </a:r>
            <a:r>
              <a:rPr lang="en-US" dirty="0"/>
              <a:t>")</a:t>
            </a:r>
          </a:p>
          <a:p>
            <a:r>
              <a:rPr lang="en-US" dirty="0" err="1"/>
              <a:t>devtools</a:t>
            </a:r>
            <a:r>
              <a:rPr lang="en-US" dirty="0"/>
              <a:t>::</a:t>
            </a:r>
            <a:r>
              <a:rPr lang="en-US" dirty="0" err="1"/>
              <a:t>install_github</a:t>
            </a:r>
            <a:r>
              <a:rPr lang="en-US" dirty="0"/>
              <a:t>("</a:t>
            </a:r>
            <a:r>
              <a:rPr lang="en-US" dirty="0" err="1"/>
              <a:t>tidyverse</a:t>
            </a:r>
            <a:r>
              <a:rPr lang="en-US" dirty="0"/>
              <a:t>/</a:t>
            </a:r>
            <a:r>
              <a:rPr lang="en-US" dirty="0" err="1"/>
              <a:t>tidyverse</a:t>
            </a:r>
            <a:r>
              <a:rPr lang="en-US" dirty="0"/>
              <a:t>")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35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026140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Either command line or click on packages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50B10C-5AE6-0845-8B94-A272F6B80DE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9637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pbc</a:t>
            </a:r>
            <a:r>
              <a:rPr lang="en-US" dirty="0"/>
              <a:t> %&gt;% </a:t>
            </a:r>
          </a:p>
          <a:p>
            <a:r>
              <a:rPr lang="en-US" dirty="0"/>
              <a:t>  select(sort(names(.)))</a:t>
            </a:r>
          </a:p>
          <a:p>
            <a:endParaRPr lang="en-US" dirty="0"/>
          </a:p>
          <a:p>
            <a:r>
              <a:rPr lang="en-US" dirty="0" err="1"/>
              <a:t>pbc</a:t>
            </a:r>
            <a:r>
              <a:rPr lang="en-US" dirty="0"/>
              <a:t> &lt;- </a:t>
            </a:r>
            <a:r>
              <a:rPr lang="en-US" dirty="0" err="1"/>
              <a:t>pbc</a:t>
            </a:r>
            <a:r>
              <a:rPr lang="en-US" dirty="0"/>
              <a:t> %&gt;% mutate(</a:t>
            </a:r>
          </a:p>
          <a:p>
            <a:r>
              <a:rPr lang="en-US" dirty="0"/>
              <a:t>  </a:t>
            </a:r>
            <a:r>
              <a:rPr lang="en-US" dirty="0" err="1"/>
              <a:t>age_bin</a:t>
            </a:r>
            <a:r>
              <a:rPr lang="en-US" dirty="0"/>
              <a:t> = </a:t>
            </a:r>
            <a:r>
              <a:rPr lang="en-US" dirty="0" err="1"/>
              <a:t>case_when</a:t>
            </a:r>
            <a:r>
              <a:rPr lang="en-US" dirty="0"/>
              <a:t>(</a:t>
            </a:r>
          </a:p>
          <a:p>
            <a:r>
              <a:rPr lang="en-US" dirty="0"/>
              <a:t>    age &lt;= 45 ~ "Adult",</a:t>
            </a:r>
          </a:p>
          <a:p>
            <a:r>
              <a:rPr lang="en-US" dirty="0"/>
              <a:t>    age &gt;45 &amp; age &lt;= 60 ~ "</a:t>
            </a:r>
            <a:r>
              <a:rPr lang="en-US" dirty="0" err="1"/>
              <a:t>Middle_aged</a:t>
            </a:r>
            <a:r>
              <a:rPr lang="en-US" dirty="0"/>
              <a:t>",</a:t>
            </a:r>
          </a:p>
          <a:p>
            <a:r>
              <a:rPr lang="en-US" dirty="0"/>
              <a:t>    age &gt;60 ~ "Old"))</a:t>
            </a:r>
          </a:p>
          <a:p>
            <a:r>
              <a:rPr lang="en-US" dirty="0"/>
              <a:t>We can also use .after=age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50B10C-5AE6-0845-8B94-A272F6B80DE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1274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50B10C-5AE6-0845-8B94-A272F6B80DE2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48212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effectLst/>
              </a:rPr>
              <a:t>summarise</a:t>
            </a:r>
            <a:r>
              <a:rPr lang="en-US" dirty="0">
                <a:effectLst/>
              </a:rPr>
              <a:t>()` ungrouping output (override with `.groups` argument) This is just to tell you the data fed into the summary was grouped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50B10C-5AE6-0845-8B94-A272F6B80DE2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31662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>
                <a:effectLst/>
              </a:rPr>
              <a:t>summarise</a:t>
            </a:r>
            <a:r>
              <a:rPr lang="en-US" dirty="0">
                <a:effectLst/>
              </a:rPr>
              <a:t>()` ungrouping output (override with `.groups` argument) This is just to tell you the data fed into the summary was grouped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50B10C-5AE6-0845-8B94-A272F6B80DE2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1786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50B10C-5AE6-0845-8B94-A272F6B80DE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75972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1. Arrange, select, filter, mutate, summarize, </a:t>
            </a:r>
            <a:r>
              <a:rPr lang="en-US" dirty="0" err="1"/>
              <a:t>groupby</a:t>
            </a:r>
            <a:endParaRPr lang="en-US" dirty="0"/>
          </a:p>
          <a:p>
            <a:r>
              <a:rPr lang="en-US" dirty="0"/>
              <a:t>2. Mutate</a:t>
            </a:r>
          </a:p>
          <a:p>
            <a:r>
              <a:rPr lang="en-US" dirty="0"/>
              <a:t>3. Ascending, descending</a:t>
            </a:r>
          </a:p>
          <a:p>
            <a:r>
              <a:rPr lang="en-US" dirty="0"/>
              <a:t>4. The `pipe` command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50B10C-5AE6-0845-8B94-A272F6B80DE2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47105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Have note on opposite of gather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50B10C-5AE6-0845-8B94-A272F6B80DE2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81756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Save work before this point as R may need to restart before installation finishes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50B10C-5AE6-0845-8B94-A272F6B80DE2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03387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50B10C-5AE6-0845-8B94-A272F6B80DE2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89223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50B10C-5AE6-0845-8B94-A272F6B80DE2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19652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R_Iris_Examples.Rmd</a:t>
            </a:r>
            <a:r>
              <a:rPr lang="en-US" dirty="0"/>
              <a:t> Notebook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50B10C-5AE6-0845-8B94-A272F6B80DE2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269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 is a statistical programming language used for many research cases. It allows users to load, manipulate, visualize and analyze data.</a:t>
            </a:r>
          </a:p>
          <a:p>
            <a:r>
              <a:rPr lang="en-US" dirty="0"/>
              <a:t>It is a free and open-source program, making it ideal for open and reproducible science.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50B10C-5AE6-0845-8B94-A272F6B80DE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0218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Rstudio</a:t>
            </a:r>
            <a:r>
              <a:rPr lang="en-US" dirty="0"/>
              <a:t> is a free IDE to help run R with. It encompasses R, as well as a graphics viewer and a GUI interface for several common R tasks, such as loading packages.</a:t>
            </a:r>
          </a:p>
          <a:p>
            <a:endParaRPr lang="en-US" dirty="0"/>
          </a:p>
          <a:p>
            <a:r>
              <a:rPr lang="en-US" dirty="0"/>
              <a:t>You can follow the link on this slide to download it.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50B10C-5AE6-0845-8B94-A272F6B80DE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3578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Rstudio</a:t>
            </a:r>
            <a:r>
              <a:rPr lang="en-US" dirty="0"/>
              <a:t> Cloud is a browser-based version of </a:t>
            </a:r>
            <a:r>
              <a:rPr lang="en-US" dirty="0" err="1"/>
              <a:t>Rstudio</a:t>
            </a:r>
            <a:r>
              <a:rPr lang="en-US" dirty="0"/>
              <a:t>. It has a free usage tier with a limited number of hours/month of use (25 </a:t>
            </a:r>
            <a:r>
              <a:rPr lang="en-US" dirty="0" err="1"/>
              <a:t>hrs</a:t>
            </a:r>
            <a:r>
              <a:rPr lang="en-US" dirty="0"/>
              <a:t> I believe).</a:t>
            </a:r>
          </a:p>
          <a:p>
            <a:endParaRPr lang="en-US" dirty="0"/>
          </a:p>
          <a:p>
            <a:r>
              <a:rPr lang="en-US" dirty="0"/>
              <a:t>It allows for project sharing which can help ease the burden of loading packages and replicating working projects.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50B10C-5AE6-0845-8B94-A272F6B80DE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1270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are running all these commands in the script file if we make a mistake we can edit and rerun. We can also make comments using # and it will not get in the way of the code.</a:t>
            </a:r>
          </a:p>
          <a:p>
            <a:endParaRPr lang="en-US" dirty="0"/>
          </a:p>
          <a:p>
            <a:r>
              <a:rPr lang="en-US" dirty="0"/>
              <a:t>We will walk through setting up a new script to run R commands.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50B10C-5AE6-0845-8B94-A272F6B80DE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5290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Make slide for uploading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50B10C-5AE6-0845-8B94-A272F6B80DE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7293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 about the various windows console versus script file </a:t>
            </a:r>
            <a:r>
              <a:rPr lang="en-US" dirty="0" err="1"/>
              <a:t>ect</a:t>
            </a:r>
            <a:r>
              <a:rPr lang="en-US" dirty="0"/>
              <a:t>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50B10C-5AE6-0845-8B94-A272F6B80DE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364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are running all these commands in the script file if we make a mistake we can edit and rerun. We can also make comments using # and it will not get in the way of the code.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50B10C-5AE6-0845-8B94-A272F6B80DE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4821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3F62B0-4D00-3540-916E-B607718E63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6A9BC8C-7D77-AD4A-B4E0-F48119526D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537136-13A3-3741-9511-F91423234D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70E88-57B4-C94B-8A50-2255E9D4DE75}" type="datetimeFigureOut">
              <a:rPr lang="en-US" smtClean="0"/>
              <a:t>4/11/22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33F21D-939B-4F48-BBD9-DFD97B8869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42C13F-0084-1C46-9A10-41680C000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EFAA3-D1F3-444E-8072-CFE5754490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2226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ED7049-0F5B-6B45-955E-0FBE52020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91961A-F62B-DE40-B09E-D8A731F1E5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C7F393-D517-5C46-8373-EBCD74BA01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70E88-57B4-C94B-8A50-2255E9D4DE75}" type="datetimeFigureOut">
              <a:rPr lang="en-US" smtClean="0"/>
              <a:t>4/11/22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9C0690-4A20-B045-99D6-817970945D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5C3A1F-6AE3-1440-963C-505FA2B97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EFAA3-D1F3-444E-8072-CFE5754490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3831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401DF9D-F770-384E-86C3-64EC92C55C9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38C45F-C128-F540-AF3A-FDD0C407E3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26BBDE-F115-3E4E-865B-809391C7C8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70E88-57B4-C94B-8A50-2255E9D4DE75}" type="datetimeFigureOut">
              <a:rPr lang="en-US" smtClean="0"/>
              <a:t>4/11/22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8A2EEE-4131-134D-AFF4-615BABD76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0B5948-C919-E04D-954E-5D0178015A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EFAA3-D1F3-444E-8072-CFE5754490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6023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 Grid" type="picTx">
  <p:cSld name="Picture with Caption Grid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ource Sans Pro"/>
              <a:buNone/>
              <a:defRPr sz="3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" name="Google Shape;17;p3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l" rtl="0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l" rtl="0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l" rtl="0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2286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2286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2286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2286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371958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Source Sans Pro"/>
              <a:buNone/>
              <a:defRPr sz="6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371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228600" algn="l" rtl="0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228600" algn="l" rtl="0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228600" algn="l" rtl="0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228600" algn="l" rtl="0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304219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4/11/22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1259968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 Pentagons">
  <p:cSld name="Two Content Pentago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3"/>
          <p:cNvSpPr txBox="1">
            <a:spLocks noGrp="1"/>
          </p:cNvSpPr>
          <p:nvPr>
            <p:ph type="body" idx="1"/>
          </p:nvPr>
        </p:nvSpPr>
        <p:spPr>
          <a:xfrm>
            <a:off x="838200" y="365125"/>
            <a:ext cx="5620473" cy="56768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1910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 sz="3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4064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810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556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" name="Google Shape;51;p13"/>
          <p:cNvSpPr>
            <a:spLocks noGrp="1"/>
          </p:cNvSpPr>
          <p:nvPr>
            <p:ph type="chart" idx="2"/>
          </p:nvPr>
        </p:nvSpPr>
        <p:spPr>
          <a:xfrm>
            <a:off x="6724891" y="365125"/>
            <a:ext cx="5092861" cy="56768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 sz="3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l" rtl="0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l" rtl="0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l" rtl="0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89349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8D5CD3-A824-1B4A-9357-D0E4E084BE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21D548-62FE-3540-882B-F842E3AD6A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7FA332-769F-CA43-8DF0-0DB864884B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70E88-57B4-C94B-8A50-2255E9D4DE75}" type="datetimeFigureOut">
              <a:rPr lang="en-US" smtClean="0"/>
              <a:t>4/11/22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EBD002-8518-F249-9BF7-FDB222C88A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6858BC-D1CB-714A-96A9-497CD40C8C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EFAA3-D1F3-444E-8072-CFE5754490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6821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9E9D9-2FDE-2D4C-A1A7-46B68F4240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94A99F-E916-9242-ABB6-D170079A60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AFC8E1-7336-B84B-9344-DA01628528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70E88-57B4-C94B-8A50-2255E9D4DE75}" type="datetimeFigureOut">
              <a:rPr lang="en-US" smtClean="0"/>
              <a:t>4/11/22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0D4B1D-4D4A-0C47-B05C-3193D6F4B3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9AE66C-2D22-0A42-92EB-6E36F056B4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EFAA3-D1F3-444E-8072-CFE5754490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7781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326EF-26FC-C84A-B4EA-57A68F9E9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8874B4-7DE8-5548-86FA-31FAC9D1F8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388B09-E263-5C4A-9992-9105D3E824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396A29-3ADF-6240-AB6D-CE4295499F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70E88-57B4-C94B-8A50-2255E9D4DE75}" type="datetimeFigureOut">
              <a:rPr lang="en-US" smtClean="0"/>
              <a:t>4/11/22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526A41-F8DF-674D-95E6-CDF03E0BBA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8B2E63-1C46-9341-B33F-E0CBF950F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EFAA3-D1F3-444E-8072-CFE5754490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3163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F6D5D-5A04-5542-8F8E-2009570480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56C232-A9E4-A14C-B856-36C4233B90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E47351-4713-9246-B129-17C7B73F5D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0953321-291D-3343-AD4C-7053A6BB27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F0F8856-F44B-CD46-AA5B-571D712998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0557F2A-FBC1-FA43-BB9E-CBF11A5E83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70E88-57B4-C94B-8A50-2255E9D4DE75}" type="datetimeFigureOut">
              <a:rPr lang="en-US" smtClean="0"/>
              <a:t>4/11/22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0E5E034-7A12-2448-8FAA-DA243FFF80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21539D1-C318-F043-951B-6667DD8C1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EFAA3-D1F3-444E-8072-CFE5754490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317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06476-A400-324F-95BB-97A2C08A7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317C388-0A16-EF4F-9B45-9CD41C77CB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70E88-57B4-C94B-8A50-2255E9D4DE75}" type="datetimeFigureOut">
              <a:rPr lang="en-US" smtClean="0"/>
              <a:t>4/11/22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FD4A27-05F0-9D4D-A6B0-9E5C6E12D9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4BA775-5089-444D-80DE-E55441E2F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EFAA3-D1F3-444E-8072-CFE5754490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9739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6A27354-9BF2-8944-B721-FAFF4924EC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70E88-57B4-C94B-8A50-2255E9D4DE75}" type="datetimeFigureOut">
              <a:rPr lang="en-US" smtClean="0"/>
              <a:t>4/11/22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35ED56D-CF3A-B749-A44A-83B5169509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283FD6-5A12-F34F-B68C-9A9B96BCE6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EFAA3-D1F3-444E-8072-CFE5754490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8281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5A0A0-4E36-D045-8260-ABC3DD8D4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637FBC-BBC2-D34D-ACDF-DC4B1CF2CD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E34643-415E-A941-9666-636D03B8A3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35116A-CEEA-0C4F-B3B7-EB5DB334FE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70E88-57B4-C94B-8A50-2255E9D4DE75}" type="datetimeFigureOut">
              <a:rPr lang="en-US" smtClean="0"/>
              <a:t>4/11/22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511656-25D1-8B4E-B86F-5BE2BF55B0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94BC22-5D75-494C-B7E7-D1A96B2CD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EFAA3-D1F3-444E-8072-CFE5754490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6988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2FB0CD-7AF1-B44A-9781-603911AFA3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AB638F3-660C-6341-AA05-F46B0586ABC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EA9823-063B-C145-A767-7ED0B5472D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F5705E-4759-464F-A9C1-D9BD48E2A6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70E88-57B4-C94B-8A50-2255E9D4DE75}" type="datetimeFigureOut">
              <a:rPr lang="en-US" smtClean="0"/>
              <a:t>4/11/22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49FD24-24A7-C24F-B140-F29801ED6C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49CDFF-555B-C141-BE5D-23A8B764D5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EFAA3-D1F3-444E-8072-CFE5754490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1739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D0EA63A-DFC1-4C48-ADD0-F0E361698E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85FA50-9259-174D-8990-490744E955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2A8185-9B44-B840-8E27-1CEEAC0BFA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470E88-57B4-C94B-8A50-2255E9D4DE75}" type="datetimeFigureOut">
              <a:rPr lang="en-US" smtClean="0"/>
              <a:t>4/11/22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895B74-CE98-4E4D-A9FF-AA0F29DD39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D30923-0778-324E-8E88-2A98B43072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6EFAA3-D1F3-444E-8072-CFE5754490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1076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2" r:id="rId13"/>
    <p:sldLayoutId id="2147483663" r:id="rId14"/>
    <p:sldLayoutId id="2147483664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14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12" Type="http://schemas.openxmlformats.org/officeDocument/2006/relationships/image" Target="../media/image5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5" Type="http://schemas.openxmlformats.org/officeDocument/2006/relationships/image" Target="../media/image50.png"/><Relationship Id="rId10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49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Relationship Id="rId9" Type="http://schemas.openxmlformats.org/officeDocument/2006/relationships/image" Target="../media/image6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11" Type="http://schemas.openxmlformats.org/officeDocument/2006/relationships/hyperlink" Target="https://www.r-project.org/" TargetMode="External"/><Relationship Id="rId5" Type="http://schemas.openxmlformats.org/officeDocument/2006/relationships/diagramQuickStyle" Target="../diagrams/quickStyle2.xml"/><Relationship Id="rId10" Type="http://schemas.openxmlformats.org/officeDocument/2006/relationships/image" Target="../media/image7.svg"/><Relationship Id="rId4" Type="http://schemas.openxmlformats.org/officeDocument/2006/relationships/diagramLayout" Target="../diagrams/layout2.xml"/><Relationship Id="rId9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sv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3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cbi.nlm.nih.gov/geo/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rstudio.cloud/project/1861095" TargetMode="External"/><Relationship Id="rId2" Type="http://schemas.openxmlformats.org/officeDocument/2006/relationships/hyperlink" Target="https://rstudio.cloud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dlumian/R_Intro_scRNA" TargetMode="External"/><Relationship Id="rId4" Type="http://schemas.openxmlformats.org/officeDocument/2006/relationships/hyperlink" Target="https://rstudio.cloud/project/3875044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9BFE1AD3-B2BC-4567-8B4A-DCB8F90809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D70A28E-4FD8-4474-A206-E15B5EBB30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85801"/>
            <a:ext cx="12188952" cy="521767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DE75AAD-F4A4-4ED2-9A2F-B2412F936C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35" t="20008" r="8214" b="52759"/>
          <a:stretch/>
        </p:blipFill>
        <p:spPr>
          <a:xfrm flipV="1">
            <a:off x="2" y="0"/>
            <a:ext cx="12191999" cy="2235323"/>
          </a:xfrm>
          <a:custGeom>
            <a:avLst/>
            <a:gdLst>
              <a:gd name="connsiteX0" fmla="*/ 0 w 12191999"/>
              <a:gd name="connsiteY0" fmla="*/ 2235323 h 2235323"/>
              <a:gd name="connsiteX1" fmla="*/ 12191999 w 12191999"/>
              <a:gd name="connsiteY1" fmla="*/ 2235323 h 2235323"/>
              <a:gd name="connsiteX2" fmla="*/ 12191999 w 12191999"/>
              <a:gd name="connsiteY2" fmla="*/ 0 h 2235323"/>
              <a:gd name="connsiteX3" fmla="*/ 0 w 12191999"/>
              <a:gd name="connsiteY3" fmla="*/ 0 h 22353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1999" h="2235323">
                <a:moveTo>
                  <a:pt x="0" y="2235323"/>
                </a:moveTo>
                <a:lnTo>
                  <a:pt x="12191999" y="2235323"/>
                </a:lnTo>
                <a:lnTo>
                  <a:pt x="12191999" y="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1D27B4A-3080-AE46-A497-6E2884F3E6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2400" y="1158623"/>
            <a:ext cx="10684151" cy="2235323"/>
          </a:xfrm>
        </p:spPr>
        <p:txBody>
          <a:bodyPr anchor="b">
            <a:normAutofit/>
          </a:bodyPr>
          <a:lstStyle/>
          <a:p>
            <a:pPr marL="635">
              <a:spcBef>
                <a:spcPts val="100"/>
              </a:spcBef>
            </a:pPr>
            <a:r>
              <a:rPr lang="en-US" sz="6600" spc="-26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 for Research Scientists</a:t>
            </a:r>
            <a:br>
              <a:rPr lang="en-US" sz="6600" spc="-26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6600" dirty="0">
              <a:solidFill>
                <a:srgbClr val="FFFFFF"/>
              </a:solidFill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DA20CE0B-92EC-45FD-8F68-38003D6D8C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35" t="-1" r="8214" b="80325"/>
          <a:stretch/>
        </p:blipFill>
        <p:spPr>
          <a:xfrm flipV="1">
            <a:off x="0" y="4586080"/>
            <a:ext cx="12191999" cy="1614974"/>
          </a:xfrm>
          <a:custGeom>
            <a:avLst/>
            <a:gdLst>
              <a:gd name="connsiteX0" fmla="*/ 0 w 12191999"/>
              <a:gd name="connsiteY0" fmla="*/ 1614974 h 1614974"/>
              <a:gd name="connsiteX1" fmla="*/ 12191999 w 12191999"/>
              <a:gd name="connsiteY1" fmla="*/ 1614974 h 1614974"/>
              <a:gd name="connsiteX2" fmla="*/ 12191999 w 12191999"/>
              <a:gd name="connsiteY2" fmla="*/ 0 h 1614974"/>
              <a:gd name="connsiteX3" fmla="*/ 0 w 12191999"/>
              <a:gd name="connsiteY3" fmla="*/ 0 h 1614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1999" h="1614974">
                <a:moveTo>
                  <a:pt x="0" y="1614974"/>
                </a:moveTo>
                <a:lnTo>
                  <a:pt x="12191999" y="1614974"/>
                </a:lnTo>
                <a:lnTo>
                  <a:pt x="12191999" y="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978B0BAE-4903-D64D-9C37-61118EB690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24074" y="3031772"/>
            <a:ext cx="9469211" cy="2420966"/>
          </a:xfrm>
        </p:spPr>
        <p:txBody>
          <a:bodyPr anchor="t">
            <a:normAutofit fontScale="92500" lnSpcReduction="20000"/>
          </a:bodyPr>
          <a:lstStyle/>
          <a:p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ea typeface="Source Sans Pro"/>
                <a:cs typeface="Arial" panose="020B0604020202020204" pitchFamily="34" charset="0"/>
                <a:sym typeface="Source Sans Pro"/>
              </a:rPr>
              <a:t>Daniel Lumian, PhD</a:t>
            </a:r>
          </a:p>
          <a:p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Scientist </a:t>
            </a:r>
          </a:p>
          <a:p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Office of Data Science Strategy</a:t>
            </a:r>
          </a:p>
          <a:p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Updated from work by Allissa </a:t>
            </a:r>
            <a:r>
              <a:rPr lang="en-US" sz="3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Dillman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PhD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A9CED8-FBD8-6B41-AE4B-341808E029B1}"/>
              </a:ext>
            </a:extLst>
          </p:cNvPr>
          <p:cNvSpPr txBox="1"/>
          <p:nvPr/>
        </p:nvSpPr>
        <p:spPr>
          <a:xfrm>
            <a:off x="12992100" y="1828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3625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632569CC-0B88-5E45-90F4-57F925C64D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750" y="230505"/>
            <a:ext cx="10358499" cy="639699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0055F54-4C0F-AD45-BCBE-AD301AA077FD}"/>
              </a:ext>
            </a:extLst>
          </p:cNvPr>
          <p:cNvSpPr txBox="1"/>
          <p:nvPr/>
        </p:nvSpPr>
        <p:spPr>
          <a:xfrm>
            <a:off x="6685808" y="2125683"/>
            <a:ext cx="1674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Objects go here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D9FBE0-31CF-2E4F-A19E-4AAA5559157F}"/>
              </a:ext>
            </a:extLst>
          </p:cNvPr>
          <p:cNvSpPr txBox="1"/>
          <p:nvPr/>
        </p:nvSpPr>
        <p:spPr>
          <a:xfrm>
            <a:off x="6685807" y="4362986"/>
            <a:ext cx="2363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Written files go here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C53F3F-CD0F-1C4C-AF1C-003AC8157B0E}"/>
              </a:ext>
            </a:extLst>
          </p:cNvPr>
          <p:cNvSpPr txBox="1"/>
          <p:nvPr/>
        </p:nvSpPr>
        <p:spPr>
          <a:xfrm>
            <a:off x="1102425" y="3950895"/>
            <a:ext cx="2363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Run code here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06406C-2460-114C-97C8-1AAF8E61C818}"/>
              </a:ext>
            </a:extLst>
          </p:cNvPr>
          <p:cNvSpPr txBox="1"/>
          <p:nvPr/>
        </p:nvSpPr>
        <p:spPr>
          <a:xfrm>
            <a:off x="5043053" y="476577"/>
            <a:ext cx="2363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Write code here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D95FF82-A708-074B-9F8D-16B597E753B4}"/>
              </a:ext>
            </a:extLst>
          </p:cNvPr>
          <p:cNvCxnSpPr/>
          <p:nvPr/>
        </p:nvCxnSpPr>
        <p:spPr>
          <a:xfrm flipH="1">
            <a:off x="4108862" y="653143"/>
            <a:ext cx="878774" cy="8312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95106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0" tIns="12700" rIns="0" bIns="0" rtlCol="0" anchor="ctr" anchorCtr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6000" b="1" spc="-195" dirty="0">
                <a:latin typeface="+mn-lt"/>
              </a:rPr>
              <a:t>R is like a calculator</a:t>
            </a:r>
            <a:endParaRPr lang="en-US" sz="6000" b="1" dirty="0">
              <a:latin typeface="+mn-lt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DBECCAE-202D-B245-92B5-13172CC37E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55600" indent="-342900">
              <a:spcBef>
                <a:spcPts val="56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pc="-150" dirty="0">
                <a:cs typeface="Trebuchet MS"/>
              </a:rPr>
              <a:t>Enter </a:t>
            </a:r>
            <a:r>
              <a:rPr lang="en-US" spc="-135" dirty="0">
                <a:cs typeface="Trebuchet MS"/>
              </a:rPr>
              <a:t>the</a:t>
            </a:r>
            <a:r>
              <a:rPr lang="en-US" spc="-320" dirty="0">
                <a:cs typeface="Trebuchet MS"/>
              </a:rPr>
              <a:t> </a:t>
            </a:r>
            <a:r>
              <a:rPr lang="en-US" spc="-130" dirty="0">
                <a:cs typeface="Trebuchet MS"/>
              </a:rPr>
              <a:t>following</a:t>
            </a:r>
            <a:endParaRPr lang="en-US" dirty="0">
              <a:cs typeface="Trebuchet MS"/>
            </a:endParaRPr>
          </a:p>
          <a:p>
            <a:pPr marL="241300" indent="0">
              <a:spcBef>
                <a:spcPts val="400"/>
              </a:spcBef>
              <a:buNone/>
            </a:pPr>
            <a:r>
              <a:rPr lang="en-US" spc="-55" dirty="0">
                <a:solidFill>
                  <a:srgbClr val="066FC0"/>
                </a:solidFill>
                <a:cs typeface="Trebuchet MS"/>
              </a:rPr>
              <a:t>7+7</a:t>
            </a:r>
            <a:endParaRPr lang="en-US" dirty="0">
              <a:solidFill>
                <a:srgbClr val="066FC0"/>
              </a:solidFill>
              <a:cs typeface="Trebuchet MS"/>
            </a:endParaRPr>
          </a:p>
          <a:p>
            <a:pPr marL="241300" indent="0">
              <a:spcBef>
                <a:spcPts val="290"/>
              </a:spcBef>
              <a:buNone/>
            </a:pPr>
            <a:r>
              <a:rPr lang="en-US" spc="-100" dirty="0">
                <a:solidFill>
                  <a:srgbClr val="066FC0"/>
                </a:solidFill>
                <a:cs typeface="Trebuchet MS"/>
              </a:rPr>
              <a:t>a=3</a:t>
            </a:r>
            <a:endParaRPr lang="en-US" dirty="0">
              <a:solidFill>
                <a:srgbClr val="066FC0"/>
              </a:solidFill>
              <a:cs typeface="Trebuchet MS"/>
            </a:endParaRPr>
          </a:p>
          <a:p>
            <a:pPr marL="241300" indent="0">
              <a:spcBef>
                <a:spcPts val="290"/>
              </a:spcBef>
              <a:buNone/>
            </a:pPr>
            <a:r>
              <a:rPr lang="en-US" spc="-70" dirty="0">
                <a:solidFill>
                  <a:srgbClr val="066FC0"/>
                </a:solidFill>
                <a:cs typeface="Trebuchet MS"/>
              </a:rPr>
              <a:t>b=5</a:t>
            </a:r>
          </a:p>
          <a:p>
            <a:pPr marL="469900" lvl="1">
              <a:spcBef>
                <a:spcPts val="285"/>
              </a:spcBef>
              <a:tabLst>
                <a:tab pos="755650" algn="l"/>
              </a:tabLst>
            </a:pPr>
            <a:r>
              <a:rPr lang="en-US" sz="2800" spc="-114" dirty="0">
                <a:cs typeface="Trebuchet MS"/>
              </a:rPr>
              <a:t>If I type a it will print out the contents </a:t>
            </a:r>
            <a:r>
              <a:rPr lang="en-US" sz="2800" spc="-114">
                <a:cs typeface="Trebuchet MS"/>
              </a:rPr>
              <a:t>of a </a:t>
            </a:r>
            <a:r>
              <a:rPr lang="en-US" sz="2800" spc="-114" dirty="0">
                <a:cs typeface="Trebuchet MS"/>
              </a:rPr>
              <a:t>which is  3</a:t>
            </a:r>
          </a:p>
          <a:p>
            <a:pPr marL="241300" lvl="1" indent="0">
              <a:spcBef>
                <a:spcPts val="285"/>
              </a:spcBef>
              <a:buNone/>
              <a:tabLst>
                <a:tab pos="755650" algn="l"/>
              </a:tabLst>
            </a:pPr>
            <a:r>
              <a:rPr lang="en-US" sz="2800" spc="-114" dirty="0" err="1">
                <a:solidFill>
                  <a:srgbClr val="066FC0"/>
                </a:solidFill>
                <a:cs typeface="Trebuchet MS"/>
              </a:rPr>
              <a:t>a+b</a:t>
            </a:r>
            <a:endParaRPr lang="en-US" sz="2800" dirty="0">
              <a:solidFill>
                <a:srgbClr val="066FC0"/>
              </a:solidFill>
              <a:cs typeface="Trebuchet MS"/>
            </a:endParaRPr>
          </a:p>
          <a:p>
            <a:pPr marL="241300" lvl="1" indent="0">
              <a:spcBef>
                <a:spcPts val="290"/>
              </a:spcBef>
              <a:buNone/>
              <a:tabLst>
                <a:tab pos="755650" algn="l"/>
              </a:tabLst>
            </a:pPr>
            <a:r>
              <a:rPr lang="en-US" sz="2800" spc="-145" dirty="0">
                <a:solidFill>
                  <a:srgbClr val="066FC0"/>
                </a:solidFill>
                <a:cs typeface="Trebuchet MS"/>
              </a:rPr>
              <a:t>a-b</a:t>
            </a:r>
            <a:endParaRPr lang="en-US" sz="2800" dirty="0">
              <a:solidFill>
                <a:srgbClr val="066FC0"/>
              </a:solidFill>
              <a:cs typeface="Trebuchet MS"/>
            </a:endParaRPr>
          </a:p>
          <a:p>
            <a:pPr marL="241300" lvl="1" indent="0">
              <a:spcBef>
                <a:spcPts val="265"/>
              </a:spcBef>
              <a:buNone/>
              <a:tabLst>
                <a:tab pos="755650" algn="l"/>
              </a:tabLst>
            </a:pPr>
            <a:r>
              <a:rPr lang="en-US" sz="2800" spc="20" dirty="0">
                <a:solidFill>
                  <a:srgbClr val="066FC0"/>
                </a:solidFill>
                <a:cs typeface="Trebuchet MS"/>
              </a:rPr>
              <a:t>a*b</a:t>
            </a:r>
            <a:endParaRPr lang="en-US" sz="2800" dirty="0">
              <a:solidFill>
                <a:srgbClr val="066FC0"/>
              </a:solidFill>
              <a:cs typeface="Trebuchet MS"/>
            </a:endParaRPr>
          </a:p>
          <a:p>
            <a:pPr marL="241300" lvl="1" indent="0">
              <a:spcBef>
                <a:spcPts val="380"/>
              </a:spcBef>
              <a:buNone/>
              <a:tabLst>
                <a:tab pos="755650" algn="l"/>
              </a:tabLst>
            </a:pPr>
            <a:r>
              <a:rPr lang="en-US" sz="2800" spc="-229" dirty="0">
                <a:solidFill>
                  <a:srgbClr val="066FC0"/>
                </a:solidFill>
                <a:cs typeface="Trebuchet MS"/>
              </a:rPr>
              <a:t>a/b</a:t>
            </a:r>
            <a:endParaRPr lang="en-US" sz="2800" dirty="0">
              <a:solidFill>
                <a:srgbClr val="066FC0"/>
              </a:solidFill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9579351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58126B8-469E-B840-B490-04D8E289DD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983" y="371061"/>
            <a:ext cx="10521246" cy="611587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659264C-9ADF-1B4E-A344-AD360FE964F1}"/>
              </a:ext>
            </a:extLst>
          </p:cNvPr>
          <p:cNvSpPr/>
          <p:nvPr/>
        </p:nvSpPr>
        <p:spPr>
          <a:xfrm>
            <a:off x="6172202" y="1688665"/>
            <a:ext cx="2510725" cy="66410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FEA8C0A-4878-6B4C-B333-5D4B3181286B}"/>
              </a:ext>
            </a:extLst>
          </p:cNvPr>
          <p:cNvSpPr/>
          <p:nvPr/>
        </p:nvSpPr>
        <p:spPr>
          <a:xfrm>
            <a:off x="4132941" y="1219127"/>
            <a:ext cx="538480" cy="2170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013F0F3-277B-E14A-8DCE-0B3EF7E27560}"/>
              </a:ext>
            </a:extLst>
          </p:cNvPr>
          <p:cNvSpPr/>
          <p:nvPr/>
        </p:nvSpPr>
        <p:spPr>
          <a:xfrm>
            <a:off x="833120" y="1381760"/>
            <a:ext cx="3058160" cy="13919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59C172-ACF0-FF45-86EE-99B65D0E9F53}"/>
              </a:ext>
            </a:extLst>
          </p:cNvPr>
          <p:cNvSpPr txBox="1"/>
          <p:nvPr/>
        </p:nvSpPr>
        <p:spPr>
          <a:xfrm>
            <a:off x="1332328" y="1503680"/>
            <a:ext cx="24408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Highlight the section of code you want to run then click run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15B8019-DCF0-B341-8EAE-F9C175498B44}"/>
              </a:ext>
            </a:extLst>
          </p:cNvPr>
          <p:cNvSpPr txBox="1"/>
          <p:nvPr/>
        </p:nvSpPr>
        <p:spPr>
          <a:xfrm>
            <a:off x="6130924" y="2264450"/>
            <a:ext cx="2440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Temp memory objects</a:t>
            </a:r>
          </a:p>
        </p:txBody>
      </p:sp>
    </p:spTree>
    <p:extLst>
      <p:ext uri="{BB962C8B-B14F-4D97-AF65-F5344CB8AC3E}">
        <p14:creationId xmlns:p14="http://schemas.microsoft.com/office/powerpoint/2010/main" val="25050382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0" tIns="12700" rIns="0" bIns="0" rtlCol="0" anchor="ctr" anchorCtr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b="1" spc="-35" dirty="0">
                <a:latin typeface="+mn-lt"/>
              </a:rPr>
              <a:t>Make </a:t>
            </a:r>
            <a:r>
              <a:rPr sz="6000" b="1" spc="-204" dirty="0">
                <a:latin typeface="+mn-lt"/>
              </a:rPr>
              <a:t>a</a:t>
            </a:r>
            <a:r>
              <a:rPr sz="6000" b="1" spc="-710" dirty="0">
                <a:latin typeface="+mn-lt"/>
              </a:rPr>
              <a:t> </a:t>
            </a:r>
            <a:r>
              <a:rPr sz="6000" b="1" spc="-229" dirty="0">
                <a:latin typeface="+mn-lt"/>
              </a:rPr>
              <a:t>Vector</a:t>
            </a:r>
            <a:endParaRPr sz="6000" b="1" dirty="0">
              <a:latin typeface="+mn-lt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7CB184A-C369-FE4C-AA07-602A053AC7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355600" indent="-342900">
              <a:spcBef>
                <a:spcPts val="85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200" spc="-160" dirty="0">
                <a:cs typeface="Trebuchet MS"/>
              </a:rPr>
              <a:t>Vectors are a data structure in R</a:t>
            </a:r>
            <a:endParaRPr lang="en-US" sz="3200" dirty="0">
              <a:cs typeface="Trebuchet MS"/>
            </a:endParaRPr>
          </a:p>
          <a:p>
            <a:pPr marL="469900" lvl="1">
              <a:spcBef>
                <a:spcPts val="855"/>
              </a:spcBef>
              <a:tabLst>
                <a:tab pos="354965" algn="l"/>
                <a:tab pos="355600" algn="l"/>
              </a:tabLst>
            </a:pPr>
            <a:r>
              <a:rPr lang="en-US" sz="2800" spc="-150" dirty="0">
                <a:cs typeface="Trebuchet MS"/>
              </a:rPr>
              <a:t>-list</a:t>
            </a:r>
            <a:r>
              <a:rPr lang="en-US" sz="2800" spc="-210" dirty="0">
                <a:cs typeface="Trebuchet MS"/>
              </a:rPr>
              <a:t> </a:t>
            </a:r>
            <a:r>
              <a:rPr lang="en-US" sz="2800" spc="-110" dirty="0">
                <a:cs typeface="Trebuchet MS"/>
              </a:rPr>
              <a:t>of</a:t>
            </a:r>
            <a:r>
              <a:rPr lang="en-US" sz="2800" spc="-215" dirty="0">
                <a:cs typeface="Trebuchet MS"/>
              </a:rPr>
              <a:t> </a:t>
            </a:r>
            <a:r>
              <a:rPr lang="en-US" sz="2800" spc="-135" dirty="0">
                <a:cs typeface="Trebuchet MS"/>
              </a:rPr>
              <a:t>characters</a:t>
            </a:r>
          </a:p>
          <a:p>
            <a:pPr marL="469900" lvl="1">
              <a:spcBef>
                <a:spcPts val="855"/>
              </a:spcBef>
              <a:tabLst>
                <a:tab pos="354965" algn="l"/>
                <a:tab pos="355600" algn="l"/>
              </a:tabLst>
            </a:pPr>
            <a:r>
              <a:rPr lang="en-US" sz="3200" spc="-135" dirty="0">
                <a:cs typeface="Trebuchet MS"/>
              </a:rPr>
              <a:t>-</a:t>
            </a:r>
            <a:r>
              <a:rPr lang="en-US" sz="3200" spc="-90" dirty="0">
                <a:cs typeface="Trebuchet MS"/>
              </a:rPr>
              <a:t>list of numbers</a:t>
            </a:r>
          </a:p>
          <a:p>
            <a:pPr marL="469900" lvl="1">
              <a:spcBef>
                <a:spcPts val="855"/>
              </a:spcBef>
              <a:tabLst>
                <a:tab pos="354965" algn="l"/>
                <a:tab pos="355600" algn="l"/>
              </a:tabLst>
            </a:pPr>
            <a:r>
              <a:rPr lang="en-US" sz="3200" spc="-90" dirty="0">
                <a:cs typeface="Trebuchet MS"/>
              </a:rPr>
              <a:t>-has to be same data type</a:t>
            </a:r>
            <a:endParaRPr lang="en-US" sz="3200" dirty="0">
              <a:cs typeface="Trebuchet MS"/>
            </a:endParaRPr>
          </a:p>
          <a:p>
            <a:pPr marL="355600" marR="513715" indent="-342900">
              <a:lnSpc>
                <a:spcPct val="120000"/>
              </a:lnSpc>
              <a:spcBef>
                <a:spcPts val="92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200" spc="-75" dirty="0">
                <a:cs typeface="Trebuchet MS"/>
              </a:rPr>
              <a:t>Use</a:t>
            </a:r>
            <a:r>
              <a:rPr lang="en-US" sz="3200" spc="-260" dirty="0">
                <a:cs typeface="Trebuchet MS"/>
              </a:rPr>
              <a:t> </a:t>
            </a:r>
            <a:r>
              <a:rPr lang="en-US" sz="3200" spc="-140" dirty="0">
                <a:cs typeface="Trebuchet MS"/>
              </a:rPr>
              <a:t>the</a:t>
            </a:r>
            <a:r>
              <a:rPr lang="en-US" sz="3200" spc="-254" dirty="0">
                <a:cs typeface="Trebuchet MS"/>
              </a:rPr>
              <a:t> </a:t>
            </a:r>
            <a:r>
              <a:rPr lang="en-US" sz="3200" spc="-215" dirty="0">
                <a:cs typeface="Trebuchet MS"/>
              </a:rPr>
              <a:t>c()</a:t>
            </a:r>
            <a:r>
              <a:rPr lang="en-US" sz="3200" spc="-245" dirty="0">
                <a:cs typeface="Trebuchet MS"/>
              </a:rPr>
              <a:t> </a:t>
            </a:r>
            <a:r>
              <a:rPr lang="en-US" sz="3200" spc="-114" dirty="0">
                <a:cs typeface="Trebuchet MS"/>
              </a:rPr>
              <a:t>command</a:t>
            </a:r>
            <a:r>
              <a:rPr lang="en-US" sz="3200" spc="-240" dirty="0">
                <a:cs typeface="Trebuchet MS"/>
              </a:rPr>
              <a:t> </a:t>
            </a:r>
            <a:r>
              <a:rPr lang="en-US" sz="3200" spc="-130" dirty="0">
                <a:cs typeface="Trebuchet MS"/>
              </a:rPr>
              <a:t>to</a:t>
            </a:r>
            <a:r>
              <a:rPr lang="en-US" sz="3200" spc="-250" dirty="0">
                <a:cs typeface="Trebuchet MS"/>
              </a:rPr>
              <a:t> </a:t>
            </a:r>
            <a:r>
              <a:rPr lang="en-US" sz="3200" spc="-155" dirty="0">
                <a:cs typeface="Trebuchet MS"/>
              </a:rPr>
              <a:t>enter</a:t>
            </a:r>
            <a:r>
              <a:rPr lang="en-US" sz="3200" spc="-250" dirty="0">
                <a:cs typeface="Trebuchet MS"/>
              </a:rPr>
              <a:t> </a:t>
            </a:r>
            <a:r>
              <a:rPr lang="en-US" sz="3200" spc="-150" dirty="0">
                <a:cs typeface="Trebuchet MS"/>
              </a:rPr>
              <a:t>a</a:t>
            </a:r>
            <a:r>
              <a:rPr lang="en-US" sz="3200" spc="-245" dirty="0">
                <a:cs typeface="Trebuchet MS"/>
              </a:rPr>
              <a:t> </a:t>
            </a:r>
            <a:r>
              <a:rPr lang="en-US" sz="3200" spc="-105" dirty="0">
                <a:cs typeface="Trebuchet MS"/>
              </a:rPr>
              <a:t>bunch</a:t>
            </a:r>
            <a:r>
              <a:rPr lang="en-US" sz="3200" spc="-240" dirty="0">
                <a:cs typeface="Trebuchet MS"/>
              </a:rPr>
              <a:t> </a:t>
            </a:r>
            <a:r>
              <a:rPr lang="en-US" sz="3200" spc="-120" dirty="0">
                <a:cs typeface="Trebuchet MS"/>
              </a:rPr>
              <a:t>of  </a:t>
            </a:r>
            <a:r>
              <a:rPr lang="en-US" sz="3200" spc="-105" dirty="0">
                <a:cs typeface="Trebuchet MS"/>
              </a:rPr>
              <a:t>numbers</a:t>
            </a:r>
            <a:r>
              <a:rPr lang="en-US" sz="3200" spc="-250" dirty="0">
                <a:cs typeface="Trebuchet MS"/>
              </a:rPr>
              <a:t> </a:t>
            </a:r>
            <a:r>
              <a:rPr lang="en-US" sz="3200" spc="-140" dirty="0">
                <a:cs typeface="Trebuchet MS"/>
              </a:rPr>
              <a:t>together</a:t>
            </a:r>
          </a:p>
          <a:p>
            <a:pPr marL="812800" marR="513715" lvl="1" indent="-342900">
              <a:lnSpc>
                <a:spcPct val="120000"/>
              </a:lnSpc>
              <a:spcBef>
                <a:spcPts val="92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dirty="0">
                <a:cs typeface="Trebuchet MS"/>
              </a:rPr>
              <a:t>c stands for combine</a:t>
            </a:r>
          </a:p>
          <a:p>
            <a:pPr marL="355600" indent="-342900">
              <a:spcBef>
                <a:spcPts val="65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200" spc="-135" dirty="0">
                <a:cs typeface="Trebuchet MS"/>
              </a:rPr>
              <a:t>Don’t</a:t>
            </a:r>
            <a:r>
              <a:rPr lang="en-US" sz="3200" spc="-240" dirty="0">
                <a:cs typeface="Trebuchet MS"/>
              </a:rPr>
              <a:t> </a:t>
            </a:r>
            <a:r>
              <a:rPr lang="en-US" sz="3200" spc="-95" dirty="0">
                <a:cs typeface="Trebuchet MS"/>
              </a:rPr>
              <a:t>know</a:t>
            </a:r>
            <a:r>
              <a:rPr lang="en-US" sz="3200" spc="-240" dirty="0">
                <a:cs typeface="Trebuchet MS"/>
              </a:rPr>
              <a:t> </a:t>
            </a:r>
            <a:r>
              <a:rPr lang="en-US" sz="3200" spc="-70" dirty="0">
                <a:cs typeface="Trebuchet MS"/>
              </a:rPr>
              <a:t>how</a:t>
            </a:r>
            <a:r>
              <a:rPr lang="en-US" sz="3200" spc="-240" dirty="0">
                <a:cs typeface="Trebuchet MS"/>
              </a:rPr>
              <a:t> </a:t>
            </a:r>
            <a:r>
              <a:rPr lang="en-US" sz="3200" spc="-130" dirty="0">
                <a:cs typeface="Trebuchet MS"/>
              </a:rPr>
              <a:t>to</a:t>
            </a:r>
            <a:r>
              <a:rPr lang="en-US" sz="3200" spc="-240" dirty="0">
                <a:cs typeface="Trebuchet MS"/>
              </a:rPr>
              <a:t> </a:t>
            </a:r>
            <a:r>
              <a:rPr lang="en-US" sz="3200" spc="-90" dirty="0">
                <a:cs typeface="Trebuchet MS"/>
              </a:rPr>
              <a:t>use</a:t>
            </a:r>
            <a:r>
              <a:rPr lang="en-US" sz="3200" spc="-250" dirty="0">
                <a:cs typeface="Trebuchet MS"/>
              </a:rPr>
              <a:t> </a:t>
            </a:r>
            <a:r>
              <a:rPr lang="en-US" sz="3200" spc="-25" dirty="0">
                <a:cs typeface="Trebuchet MS"/>
              </a:rPr>
              <a:t>it?</a:t>
            </a:r>
            <a:endParaRPr lang="en-US" sz="3200" dirty="0">
              <a:cs typeface="Trebuchet MS"/>
            </a:endParaRPr>
          </a:p>
          <a:p>
            <a:pPr marL="355600" indent="-342900">
              <a:spcBef>
                <a:spcPts val="8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200" spc="-210" dirty="0">
                <a:cs typeface="Trebuchet MS"/>
              </a:rPr>
              <a:t>Type</a:t>
            </a:r>
            <a:r>
              <a:rPr lang="en-US" sz="3200" spc="-250" dirty="0">
                <a:cs typeface="Trebuchet MS"/>
              </a:rPr>
              <a:t> : </a:t>
            </a:r>
            <a:r>
              <a:rPr lang="en-US" sz="3200" spc="35" dirty="0">
                <a:solidFill>
                  <a:srgbClr val="066FC0"/>
                </a:solidFill>
                <a:cs typeface="Trebuchet MS"/>
              </a:rPr>
              <a:t>?c</a:t>
            </a:r>
            <a:endParaRPr lang="en-US" sz="3200" dirty="0">
              <a:solidFill>
                <a:srgbClr val="066FC0"/>
              </a:solidFill>
              <a:cs typeface="Trebuchet MS"/>
            </a:endParaRPr>
          </a:p>
          <a:p>
            <a:pPr lvl="1"/>
            <a:r>
              <a:rPr lang="en-US" sz="2800" dirty="0"/>
              <a:t>Putting a `?` before a command or object will retrieve the help for that objects</a:t>
            </a:r>
          </a:p>
        </p:txBody>
      </p:sp>
    </p:spTree>
    <p:extLst>
      <p:ext uri="{BB962C8B-B14F-4D97-AF65-F5344CB8AC3E}">
        <p14:creationId xmlns:p14="http://schemas.microsoft.com/office/powerpoint/2010/main" val="14299811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A28C2800-1FB6-014D-B65E-737BCF4C59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096" y="75111"/>
            <a:ext cx="10920548" cy="6643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7347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9088D-6875-9949-80D6-75290CA8E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6700" b="1" spc="-240" dirty="0">
                <a:latin typeface="+mn-lt"/>
              </a:rPr>
              <a:t>Typing</a:t>
            </a:r>
            <a:r>
              <a:rPr lang="en-US" sz="6700" b="1" spc="-390" dirty="0">
                <a:latin typeface="+mn-lt"/>
              </a:rPr>
              <a:t> </a:t>
            </a:r>
            <a:r>
              <a:rPr lang="en-US" sz="6700" b="1" spc="420" dirty="0">
                <a:latin typeface="+mn-lt"/>
              </a:rPr>
              <a:t>?</a:t>
            </a:r>
            <a:br>
              <a:rPr lang="en-US" dirty="0"/>
            </a:b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73E911-1F20-5D41-BE41-978DD994B1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55600" marR="5080" indent="-342900">
              <a:lnSpc>
                <a:spcPts val="3790"/>
              </a:lnSpc>
              <a:spcBef>
                <a:spcPts val="2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200" spc="-170" dirty="0">
                <a:cs typeface="Trebuchet MS"/>
              </a:rPr>
              <a:t>Typing</a:t>
            </a:r>
            <a:r>
              <a:rPr lang="en-US" sz="3200" spc="-245" dirty="0">
                <a:cs typeface="Trebuchet MS"/>
              </a:rPr>
              <a:t> </a:t>
            </a:r>
            <a:r>
              <a:rPr lang="en-US" sz="3200" spc="-110" dirty="0">
                <a:cs typeface="Trebuchet MS"/>
              </a:rPr>
              <a:t>“?”</a:t>
            </a:r>
            <a:r>
              <a:rPr lang="en-US" sz="3200" spc="-250" dirty="0">
                <a:cs typeface="Trebuchet MS"/>
              </a:rPr>
              <a:t> </a:t>
            </a:r>
            <a:r>
              <a:rPr lang="en-US" sz="3200" spc="-125" dirty="0">
                <a:cs typeface="Trebuchet MS"/>
              </a:rPr>
              <a:t>then</a:t>
            </a:r>
            <a:r>
              <a:rPr lang="en-US" sz="3200" spc="-240" dirty="0">
                <a:cs typeface="Trebuchet MS"/>
              </a:rPr>
              <a:t> </a:t>
            </a:r>
            <a:r>
              <a:rPr lang="en-US" sz="3200" spc="-140" dirty="0">
                <a:cs typeface="Trebuchet MS"/>
              </a:rPr>
              <a:t>the</a:t>
            </a:r>
            <a:r>
              <a:rPr lang="en-US" sz="3200" spc="-250" dirty="0">
                <a:cs typeface="Trebuchet MS"/>
              </a:rPr>
              <a:t> </a:t>
            </a:r>
            <a:r>
              <a:rPr lang="en-US" sz="3200" spc="-114" dirty="0">
                <a:cs typeface="Trebuchet MS"/>
              </a:rPr>
              <a:t>command</a:t>
            </a:r>
            <a:r>
              <a:rPr lang="en-US" sz="3200" spc="-240" dirty="0">
                <a:cs typeface="Trebuchet MS"/>
              </a:rPr>
              <a:t> </a:t>
            </a:r>
            <a:r>
              <a:rPr lang="en-US" sz="3200" spc="-114" dirty="0">
                <a:cs typeface="Trebuchet MS"/>
              </a:rPr>
              <a:t>name</a:t>
            </a:r>
            <a:r>
              <a:rPr lang="en-US" sz="3200" spc="-254" dirty="0">
                <a:cs typeface="Trebuchet MS"/>
              </a:rPr>
              <a:t> </a:t>
            </a:r>
            <a:r>
              <a:rPr lang="en-US" sz="3200" spc="-175" dirty="0">
                <a:cs typeface="Trebuchet MS"/>
              </a:rPr>
              <a:t>will</a:t>
            </a:r>
            <a:r>
              <a:rPr lang="en-US" sz="3200" spc="-245" dirty="0">
                <a:cs typeface="Trebuchet MS"/>
              </a:rPr>
              <a:t> </a:t>
            </a:r>
            <a:r>
              <a:rPr lang="en-US" sz="3200" spc="-145" dirty="0">
                <a:cs typeface="Trebuchet MS"/>
              </a:rPr>
              <a:t>give  </a:t>
            </a:r>
            <a:r>
              <a:rPr lang="en-US" sz="3200" spc="-90" dirty="0">
                <a:cs typeface="Trebuchet MS"/>
              </a:rPr>
              <a:t>you </a:t>
            </a:r>
            <a:r>
              <a:rPr lang="en-US" sz="3200" spc="-135">
                <a:cs typeface="Trebuchet MS"/>
              </a:rPr>
              <a:t>help on </a:t>
            </a:r>
            <a:r>
              <a:rPr lang="en-US" sz="3200" spc="-140">
                <a:cs typeface="Trebuchet MS"/>
              </a:rPr>
              <a:t>the </a:t>
            </a:r>
            <a:r>
              <a:rPr lang="en-US" sz="3200" spc="-114" dirty="0">
                <a:cs typeface="Trebuchet MS"/>
              </a:rPr>
              <a:t>command name</a:t>
            </a:r>
            <a:endParaRPr lang="en-US" sz="3200" dirty="0">
              <a:cs typeface="Trebuchet MS"/>
            </a:endParaRPr>
          </a:p>
          <a:p>
            <a:pPr marL="355600" marR="139700" indent="-342900">
              <a:lnSpc>
                <a:spcPct val="101299"/>
              </a:lnSpc>
              <a:spcBef>
                <a:spcPts val="60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200" spc="-204" dirty="0">
                <a:cs typeface="Trebuchet MS"/>
              </a:rPr>
              <a:t>Typically, </a:t>
            </a:r>
            <a:r>
              <a:rPr lang="en-US" sz="3200" spc="-140" dirty="0">
                <a:cs typeface="Trebuchet MS"/>
              </a:rPr>
              <a:t>examples you can try may be available at the bottom of the help information</a:t>
            </a:r>
            <a:endParaRPr lang="en-US" sz="3200" spc="-745" dirty="0">
              <a:cs typeface="Trebuchet MS"/>
            </a:endParaRPr>
          </a:p>
          <a:p>
            <a:pPr marL="355600" indent="-342900">
              <a:spcBef>
                <a:spcPts val="7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200" spc="-40" dirty="0">
                <a:cs typeface="Trebuchet MS"/>
              </a:rPr>
              <a:t>Now </a:t>
            </a:r>
            <a:r>
              <a:rPr lang="en-US" sz="3200" spc="-160" dirty="0">
                <a:cs typeface="Trebuchet MS"/>
              </a:rPr>
              <a:t>let's </a:t>
            </a:r>
            <a:r>
              <a:rPr lang="en-US" sz="3200" spc="-90" dirty="0">
                <a:cs typeface="Trebuchet MS"/>
              </a:rPr>
              <a:t>use </a:t>
            </a:r>
            <a:r>
              <a:rPr lang="en-US" sz="3200" spc="-140" dirty="0">
                <a:cs typeface="Trebuchet MS"/>
              </a:rPr>
              <a:t>the </a:t>
            </a:r>
            <a:r>
              <a:rPr lang="en-US" sz="3200" spc="-725" dirty="0">
                <a:cs typeface="Trebuchet MS"/>
              </a:rPr>
              <a:t> </a:t>
            </a:r>
            <a:r>
              <a:rPr lang="en-US" sz="3200" spc="-215" dirty="0">
                <a:cs typeface="Trebuchet MS"/>
              </a:rPr>
              <a:t>c() </a:t>
            </a:r>
            <a:r>
              <a:rPr lang="en-US" sz="3200" spc="-114" dirty="0">
                <a:cs typeface="Trebuchet MS"/>
              </a:rPr>
              <a:t>command</a:t>
            </a:r>
            <a:endParaRPr lang="en-US" sz="3200" dirty="0">
              <a:cs typeface="Trebuchet MS"/>
            </a:endParaRPr>
          </a:p>
          <a:p>
            <a:pPr marL="355600" indent="-342900">
              <a:spcBef>
                <a:spcPts val="77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200" spc="-200" dirty="0">
                <a:solidFill>
                  <a:srgbClr val="066FC0"/>
                </a:solidFill>
                <a:cs typeface="Trebuchet MS"/>
              </a:rPr>
              <a:t>c(5,6,7,8)</a:t>
            </a:r>
          </a:p>
          <a:p>
            <a:pPr marL="355600" indent="-342900">
              <a:spcBef>
                <a:spcPts val="77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200" spc="-150" dirty="0">
                <a:cs typeface="Trebuchet MS"/>
              </a:rPr>
              <a:t>This just prints the output to the screen</a:t>
            </a:r>
            <a:endParaRPr lang="en-US" sz="3200" dirty="0">
              <a:cs typeface="Trebuchet MS"/>
            </a:endParaRP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1072218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48834-3433-564E-8944-04A11872F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6700" b="1" spc="-135" dirty="0">
                <a:latin typeface="+mn-lt"/>
                <a:cs typeface="Trebuchet MS"/>
              </a:rPr>
              <a:t>Create an object</a:t>
            </a:r>
            <a:br>
              <a:rPr lang="en-US" dirty="0"/>
            </a:b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87848F-E247-4C40-9E46-2818DD1BE8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8763"/>
            <a:ext cx="10515600" cy="4351338"/>
          </a:xfrm>
        </p:spPr>
        <p:txBody>
          <a:bodyPr>
            <a:noAutofit/>
          </a:bodyPr>
          <a:lstStyle/>
          <a:p>
            <a:pPr marL="355600" indent="-342900">
              <a:spcBef>
                <a:spcPts val="85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200" spc="-135" dirty="0">
                <a:cs typeface="Trebuchet MS"/>
              </a:rPr>
              <a:t>We can create an object for R to keep in its temporary memory</a:t>
            </a:r>
          </a:p>
          <a:p>
            <a:pPr marL="355600" marR="725170" indent="-342900">
              <a:lnSpc>
                <a:spcPct val="101899"/>
              </a:lnSpc>
              <a:spcBef>
                <a:spcPts val="65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200" spc="-210" dirty="0">
                <a:cs typeface="Trebuchet MS"/>
              </a:rPr>
              <a:t>We will assign a name to the vector we used before</a:t>
            </a:r>
          </a:p>
          <a:p>
            <a:pPr marL="355600" marR="725170" indent="-342900">
              <a:lnSpc>
                <a:spcPct val="101899"/>
              </a:lnSpc>
              <a:spcBef>
                <a:spcPts val="65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200" spc="-210" dirty="0">
                <a:cs typeface="Trebuchet MS"/>
              </a:rPr>
              <a:t>Type </a:t>
            </a:r>
            <a:r>
              <a:rPr lang="en-US" sz="3200" spc="-254" dirty="0">
                <a:cs typeface="Trebuchet MS"/>
              </a:rPr>
              <a:t>"d &lt;-" </a:t>
            </a:r>
            <a:r>
              <a:rPr lang="en-US" sz="3200" spc="-125" dirty="0">
                <a:cs typeface="Trebuchet MS"/>
              </a:rPr>
              <a:t>in </a:t>
            </a:r>
            <a:r>
              <a:rPr lang="en-US" sz="3200" spc="-145" dirty="0">
                <a:cs typeface="Trebuchet MS"/>
              </a:rPr>
              <a:t>front </a:t>
            </a:r>
            <a:r>
              <a:rPr lang="en-US" sz="3200" spc="-125" dirty="0">
                <a:cs typeface="Trebuchet MS"/>
              </a:rPr>
              <a:t>of </a:t>
            </a:r>
            <a:r>
              <a:rPr lang="en-US" sz="3200" spc="-200" dirty="0">
                <a:cs typeface="Trebuchet MS"/>
              </a:rPr>
              <a:t>c(5,6,7,8) </a:t>
            </a:r>
            <a:r>
              <a:rPr lang="en-US" sz="3200" spc="-130" dirty="0">
                <a:cs typeface="Trebuchet MS"/>
              </a:rPr>
              <a:t>: </a:t>
            </a:r>
            <a:r>
              <a:rPr lang="en-US" sz="3200" spc="-185" dirty="0">
                <a:solidFill>
                  <a:srgbClr val="066FC0"/>
                </a:solidFill>
                <a:cs typeface="Trebuchet MS"/>
              </a:rPr>
              <a:t>d &lt;- c(5,6,7,8) </a:t>
            </a:r>
            <a:endParaRPr lang="en-US" sz="3200" spc="-170" dirty="0">
              <a:cs typeface="Trebuchet MS"/>
            </a:endParaRPr>
          </a:p>
          <a:p>
            <a:pPr marL="266700" marR="543878" lvl="3" indent="-257175">
              <a:lnSpc>
                <a:spcPct val="101899"/>
              </a:lnSpc>
              <a:spcBef>
                <a:spcPts val="491"/>
              </a:spcBef>
              <a:buFont typeface="Arial"/>
              <a:buChar char="•"/>
              <a:tabLst>
                <a:tab pos="266224" algn="l"/>
                <a:tab pos="266700" algn="l"/>
              </a:tabLst>
            </a:pPr>
            <a:r>
              <a:rPr lang="en-US" sz="3200" spc="-139" dirty="0">
                <a:cs typeface="Trebuchet MS"/>
              </a:rPr>
              <a:t>We created an R object called “d” that is a vector of 5,6,7,8</a:t>
            </a:r>
          </a:p>
          <a:p>
            <a:pPr marL="266700" marR="543878" lvl="3" indent="-257175">
              <a:lnSpc>
                <a:spcPct val="101899"/>
              </a:lnSpc>
              <a:spcBef>
                <a:spcPts val="491"/>
              </a:spcBef>
              <a:buFont typeface="Arial"/>
              <a:buChar char="•"/>
              <a:tabLst>
                <a:tab pos="266224" algn="l"/>
                <a:tab pos="266700" algn="l"/>
              </a:tabLst>
            </a:pPr>
            <a:r>
              <a:rPr lang="en-US" sz="3200" spc="-139" dirty="0">
                <a:cs typeface="Trebuchet MS"/>
              </a:rPr>
              <a:t>Keyboard shortcut for &lt;-</a:t>
            </a:r>
          </a:p>
          <a:p>
            <a:pPr marL="466725" marR="543878" lvl="4">
              <a:lnSpc>
                <a:spcPct val="101899"/>
              </a:lnSpc>
              <a:spcBef>
                <a:spcPts val="491"/>
              </a:spcBef>
              <a:tabLst>
                <a:tab pos="266224" algn="l"/>
                <a:tab pos="266700" algn="l"/>
              </a:tabLst>
            </a:pPr>
            <a:r>
              <a:rPr lang="en-US" sz="3200" dirty="0"/>
              <a:t>-PC: </a:t>
            </a:r>
            <a:r>
              <a:rPr lang="en-US" sz="3200" spc="-139" dirty="0">
                <a:cs typeface="Trebuchet MS"/>
              </a:rPr>
              <a:t>Alt and - at the same time</a:t>
            </a:r>
          </a:p>
          <a:p>
            <a:pPr marL="466725" marR="543878" lvl="4">
              <a:lnSpc>
                <a:spcPct val="101899"/>
              </a:lnSpc>
              <a:spcBef>
                <a:spcPts val="491"/>
              </a:spcBef>
              <a:tabLst>
                <a:tab pos="266224" algn="l"/>
                <a:tab pos="266700" algn="l"/>
              </a:tabLst>
            </a:pPr>
            <a:r>
              <a:rPr lang="en-US" sz="3200" spc="-139" dirty="0">
                <a:cs typeface="Trebuchet MS"/>
              </a:rPr>
              <a:t>-Mac: option and - at the same time</a:t>
            </a:r>
            <a:endParaRPr lang="en-US" sz="3200" dirty="0">
              <a:cs typeface="Trebuchet MS"/>
            </a:endParaRP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9812103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90992A20-CB7A-714F-8178-A5EA692930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241" y="92765"/>
            <a:ext cx="11038883" cy="6765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5743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0" tIns="12700" rIns="0" bIns="0" rtlCol="0" anchor="ctr" anchorCtr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b="1" spc="-35" dirty="0">
                <a:latin typeface="+mn-lt"/>
              </a:rPr>
              <a:t>Make </a:t>
            </a:r>
            <a:r>
              <a:rPr sz="6000" b="1" spc="-160" dirty="0">
                <a:latin typeface="+mn-lt"/>
              </a:rPr>
              <a:t>more</a:t>
            </a:r>
            <a:r>
              <a:rPr sz="6000" b="1" spc="-690" dirty="0">
                <a:latin typeface="+mn-lt"/>
              </a:rPr>
              <a:t> </a:t>
            </a:r>
            <a:r>
              <a:rPr sz="6000" b="1" spc="-204" dirty="0">
                <a:latin typeface="+mn-lt"/>
              </a:rPr>
              <a:t>vectors</a:t>
            </a:r>
            <a:endParaRPr sz="6000" b="1" dirty="0">
              <a:latin typeface="+mn-lt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5EB2AE-BF24-E04D-86C4-501E547DB7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55600" indent="-342900">
              <a:spcBef>
                <a:spcPts val="8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4000" spc="-155" dirty="0">
                <a:solidFill>
                  <a:srgbClr val="066FC0"/>
                </a:solidFill>
                <a:cs typeface="Trebuchet MS"/>
              </a:rPr>
              <a:t>e &lt;- c(11,12,13,15)</a:t>
            </a:r>
            <a:endParaRPr lang="en-US" sz="4000" dirty="0">
              <a:solidFill>
                <a:srgbClr val="066FC0"/>
              </a:solidFill>
              <a:cs typeface="Trebuchet MS"/>
            </a:endParaRPr>
          </a:p>
          <a:p>
            <a:pPr marL="355600" indent="-342900">
              <a:spcBef>
                <a:spcPts val="77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4000" spc="-195" dirty="0">
                <a:solidFill>
                  <a:srgbClr val="066FC0"/>
                </a:solidFill>
                <a:cs typeface="Trebuchet MS"/>
              </a:rPr>
              <a:t>f &lt;- c(1,2,3,4)</a:t>
            </a:r>
            <a:endParaRPr lang="en-US" sz="4000" dirty="0">
              <a:solidFill>
                <a:srgbClr val="066FC0"/>
              </a:solidFill>
              <a:cs typeface="Trebuchet MS"/>
            </a:endParaRPr>
          </a:p>
          <a:p>
            <a:pPr marL="355600" indent="-342900">
              <a:spcBef>
                <a:spcPts val="74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4000" spc="-175" dirty="0">
                <a:solidFill>
                  <a:srgbClr val="066FC0"/>
                </a:solidFill>
                <a:cs typeface="Trebuchet MS"/>
              </a:rPr>
              <a:t>g &lt;- c(1,2,3,15)</a:t>
            </a:r>
            <a:endParaRPr lang="en-US" sz="4000" dirty="0">
              <a:solidFill>
                <a:srgbClr val="066FC0"/>
              </a:solidFill>
              <a:cs typeface="Trebuchet MS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68079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86A89923-8A34-DD4B-8700-279A09B310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379" y="119269"/>
            <a:ext cx="11103975" cy="652006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A2095C0-8FA4-C847-A9BA-75C25B6BABD2}"/>
              </a:ext>
            </a:extLst>
          </p:cNvPr>
          <p:cNvSpPr/>
          <p:nvPr/>
        </p:nvSpPr>
        <p:spPr>
          <a:xfrm>
            <a:off x="6502400" y="1920240"/>
            <a:ext cx="3302000" cy="7721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7356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39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2170031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082819" y="0"/>
            <a:ext cx="4097211" cy="2170661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48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010646" y="-5010043"/>
            <a:ext cx="2170709" cy="12192000"/>
          </a:xfrm>
          <a:prstGeom prst="rect">
            <a:avLst/>
          </a:prstGeom>
          <a:gradFill>
            <a:gsLst>
              <a:gs pos="23000">
                <a:schemeClr val="accent1">
                  <a:lumMod val="75000"/>
                  <a:alpha val="16000"/>
                </a:schemeClr>
              </a:gs>
              <a:gs pos="99000">
                <a:srgbClr val="000000">
                  <a:alpha val="45000"/>
                </a:srgbClr>
              </a:gs>
            </a:gsLst>
            <a:lin ang="21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16B615-3EFA-DB42-9444-B173F285F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3564" y="348865"/>
            <a:ext cx="9718111" cy="157644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</a:pPr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About me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164A2181-C6D1-4727-1A97-3C98A5BE5DB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98868131"/>
              </p:ext>
            </p:extLst>
          </p:nvPr>
        </p:nvGraphicFramePr>
        <p:xfrm>
          <a:off x="644056" y="2615979"/>
          <a:ext cx="10927829" cy="36894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1280716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b="1" spc="-200" dirty="0">
                <a:latin typeface="+mn-lt"/>
              </a:rPr>
              <a:t>Perform </a:t>
            </a:r>
            <a:r>
              <a:rPr sz="6000" b="1" spc="-229" dirty="0">
                <a:latin typeface="+mn-lt"/>
              </a:rPr>
              <a:t>Vector</a:t>
            </a:r>
            <a:r>
              <a:rPr sz="6000" b="1" spc="-505" dirty="0">
                <a:latin typeface="+mn-lt"/>
              </a:rPr>
              <a:t> </a:t>
            </a:r>
            <a:r>
              <a:rPr sz="6000" b="1" spc="-204" dirty="0">
                <a:latin typeface="+mn-lt"/>
              </a:rPr>
              <a:t>Calculations</a:t>
            </a:r>
            <a:endParaRPr sz="6000" b="1" dirty="0">
              <a:latin typeface="+mn-lt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3E56B9-0146-D04E-B125-6F272ADE48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55600" indent="-342900">
              <a:spcBef>
                <a:spcPts val="8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600" spc="-110" dirty="0" err="1">
                <a:solidFill>
                  <a:srgbClr val="066FC0"/>
                </a:solidFill>
                <a:cs typeface="Trebuchet MS"/>
              </a:rPr>
              <a:t>d+e</a:t>
            </a:r>
            <a:endParaRPr lang="en-US" sz="3600" dirty="0">
              <a:solidFill>
                <a:srgbClr val="066FC0"/>
              </a:solidFill>
              <a:cs typeface="Trebuchet MS"/>
            </a:endParaRPr>
          </a:p>
          <a:p>
            <a:pPr marL="355600" indent="-342900">
              <a:spcBef>
                <a:spcPts val="77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600" spc="55" dirty="0">
                <a:solidFill>
                  <a:srgbClr val="066FC0"/>
                </a:solidFill>
                <a:cs typeface="Trebuchet MS"/>
              </a:rPr>
              <a:t>d*e</a:t>
            </a:r>
            <a:endParaRPr lang="en-US" sz="3600" dirty="0">
              <a:solidFill>
                <a:srgbClr val="066FC0"/>
              </a:solidFill>
              <a:cs typeface="Trebuchet MS"/>
            </a:endParaRPr>
          </a:p>
          <a:p>
            <a:pPr marL="355600" indent="-342900">
              <a:spcBef>
                <a:spcPts val="74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600" spc="-200" dirty="0">
                <a:solidFill>
                  <a:srgbClr val="066FC0"/>
                </a:solidFill>
                <a:cs typeface="Trebuchet MS"/>
              </a:rPr>
              <a:t>f-g</a:t>
            </a:r>
            <a:endParaRPr lang="en-US" sz="3600" dirty="0">
              <a:solidFill>
                <a:srgbClr val="066FC0"/>
              </a:solidFill>
              <a:cs typeface="Trebuchet MS"/>
            </a:endParaRPr>
          </a:p>
          <a:p>
            <a:pPr marL="355600" indent="-342900">
              <a:spcBef>
                <a:spcPts val="7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600" spc="-270" dirty="0">
                <a:solidFill>
                  <a:srgbClr val="066FC0"/>
                </a:solidFill>
                <a:cs typeface="Trebuchet MS"/>
              </a:rPr>
              <a:t>f/g</a:t>
            </a:r>
            <a:endParaRPr lang="en-US" sz="3600" dirty="0">
              <a:solidFill>
                <a:srgbClr val="066FC0"/>
              </a:solidFill>
              <a:cs typeface="Trebuchet MS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59089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982035CD-B4CB-7444-A081-4963F24787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493" y="323851"/>
            <a:ext cx="10925013" cy="6408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4786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F604E1-DDF8-3C44-B6CE-F890524512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6000" b="1" spc="-170" dirty="0">
                <a:latin typeface="+mn-lt"/>
              </a:rPr>
              <a:t>Combine</a:t>
            </a:r>
            <a:r>
              <a:rPr lang="en-US" sz="6000" b="1" spc="-375" dirty="0">
                <a:latin typeface="+mn-lt"/>
              </a:rPr>
              <a:t> </a:t>
            </a:r>
            <a:r>
              <a:rPr lang="en-US" sz="6000" b="1" spc="-220" dirty="0">
                <a:latin typeface="+mn-lt"/>
              </a:rPr>
              <a:t>Vectors</a:t>
            </a:r>
            <a:br>
              <a:rPr lang="en-US" sz="6000" b="1" dirty="0">
                <a:latin typeface="+mn-lt"/>
              </a:rPr>
            </a:br>
            <a:endParaRPr lang="en-US" sz="6000" dirty="0">
              <a:latin typeface="+mn-lt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DDD20C-812F-E946-8D5F-A5191BDEB4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55600" indent="-342900">
              <a:spcBef>
                <a:spcPts val="8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600" spc="-180" dirty="0">
                <a:solidFill>
                  <a:srgbClr val="066FC0"/>
                </a:solidFill>
                <a:cs typeface="Trebuchet MS"/>
              </a:rPr>
              <a:t>h &lt;- c(</a:t>
            </a:r>
            <a:r>
              <a:rPr lang="en-US" sz="3600" spc="-180" dirty="0" err="1">
                <a:solidFill>
                  <a:srgbClr val="066FC0"/>
                </a:solidFill>
                <a:cs typeface="Trebuchet MS"/>
              </a:rPr>
              <a:t>d,e</a:t>
            </a:r>
            <a:r>
              <a:rPr lang="en-US" sz="3600" spc="-180" dirty="0">
                <a:solidFill>
                  <a:srgbClr val="066FC0"/>
                </a:solidFill>
                <a:cs typeface="Trebuchet MS"/>
              </a:rPr>
              <a:t>)</a:t>
            </a:r>
            <a:endParaRPr lang="en-US" sz="3600" dirty="0">
              <a:solidFill>
                <a:srgbClr val="066FC0"/>
              </a:solidFill>
              <a:cs typeface="Trebuchet MS"/>
            </a:endParaRPr>
          </a:p>
          <a:p>
            <a:pPr marL="355600" indent="-342900">
              <a:spcBef>
                <a:spcPts val="77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600" spc="-150" dirty="0">
                <a:solidFill>
                  <a:srgbClr val="066FC0"/>
                </a:solidFill>
                <a:cs typeface="Trebuchet MS"/>
              </a:rPr>
              <a:t>h &lt;-</a:t>
            </a:r>
            <a:r>
              <a:rPr lang="en-US" sz="3600" spc="-150" dirty="0" err="1">
                <a:solidFill>
                  <a:srgbClr val="066FC0"/>
                </a:solidFill>
                <a:cs typeface="Trebuchet MS"/>
              </a:rPr>
              <a:t>rbind</a:t>
            </a:r>
            <a:r>
              <a:rPr lang="en-US" sz="3600" spc="-150" dirty="0">
                <a:solidFill>
                  <a:srgbClr val="066FC0"/>
                </a:solidFill>
                <a:cs typeface="Trebuchet MS"/>
              </a:rPr>
              <a:t>(</a:t>
            </a:r>
            <a:r>
              <a:rPr lang="en-US" sz="3600" spc="-150" dirty="0" err="1">
                <a:solidFill>
                  <a:srgbClr val="066FC0"/>
                </a:solidFill>
                <a:cs typeface="Trebuchet MS"/>
              </a:rPr>
              <a:t>d,e</a:t>
            </a:r>
            <a:r>
              <a:rPr lang="en-US" sz="3600" spc="-150" dirty="0">
                <a:solidFill>
                  <a:srgbClr val="066FC0"/>
                </a:solidFill>
                <a:cs typeface="Trebuchet MS"/>
              </a:rPr>
              <a:t>)</a:t>
            </a:r>
            <a:endParaRPr lang="en-US" sz="3600" dirty="0">
              <a:solidFill>
                <a:srgbClr val="066FC0"/>
              </a:solidFill>
              <a:cs typeface="Trebuchet MS"/>
            </a:endParaRPr>
          </a:p>
          <a:p>
            <a:pPr marL="355600" indent="-342900">
              <a:spcBef>
                <a:spcPts val="74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600" spc="-75" dirty="0">
                <a:solidFill>
                  <a:srgbClr val="066FC0"/>
                </a:solidFill>
                <a:cs typeface="Trebuchet MS"/>
              </a:rPr>
              <a:t>h &lt;- </a:t>
            </a:r>
            <a:r>
              <a:rPr lang="en-US" sz="3600" spc="-165" dirty="0" err="1">
                <a:solidFill>
                  <a:srgbClr val="066FC0"/>
                </a:solidFill>
                <a:cs typeface="Trebuchet MS"/>
              </a:rPr>
              <a:t>c</a:t>
            </a:r>
            <a:r>
              <a:rPr lang="en-US" sz="3600" spc="-175" dirty="0" err="1">
                <a:solidFill>
                  <a:srgbClr val="066FC0"/>
                </a:solidFill>
                <a:cs typeface="Trebuchet MS"/>
              </a:rPr>
              <a:t>b</a:t>
            </a:r>
            <a:r>
              <a:rPr lang="en-US" sz="3600" spc="-180" dirty="0" err="1">
                <a:solidFill>
                  <a:srgbClr val="066FC0"/>
                </a:solidFill>
                <a:cs typeface="Trebuchet MS"/>
              </a:rPr>
              <a:t>i</a:t>
            </a:r>
            <a:r>
              <a:rPr lang="en-US" sz="3600" spc="-70" dirty="0" err="1">
                <a:solidFill>
                  <a:srgbClr val="066FC0"/>
                </a:solidFill>
                <a:cs typeface="Trebuchet MS"/>
              </a:rPr>
              <a:t>n</a:t>
            </a:r>
            <a:r>
              <a:rPr lang="en-US" sz="3600" spc="-100" dirty="0" err="1">
                <a:solidFill>
                  <a:srgbClr val="066FC0"/>
                </a:solidFill>
                <a:cs typeface="Trebuchet MS"/>
              </a:rPr>
              <a:t>d</a:t>
            </a:r>
            <a:r>
              <a:rPr lang="en-US" sz="3600" spc="-204" dirty="0">
                <a:solidFill>
                  <a:srgbClr val="066FC0"/>
                </a:solidFill>
                <a:cs typeface="Trebuchet MS"/>
              </a:rPr>
              <a:t>(</a:t>
            </a:r>
            <a:r>
              <a:rPr lang="en-US" sz="3600" spc="-100" dirty="0" err="1">
                <a:solidFill>
                  <a:srgbClr val="066FC0"/>
                </a:solidFill>
                <a:cs typeface="Trebuchet MS"/>
              </a:rPr>
              <a:t>d</a:t>
            </a:r>
            <a:r>
              <a:rPr lang="en-US" sz="3600" spc="-215" dirty="0" err="1">
                <a:solidFill>
                  <a:srgbClr val="066FC0"/>
                </a:solidFill>
                <a:cs typeface="Trebuchet MS"/>
              </a:rPr>
              <a:t>,</a:t>
            </a:r>
            <a:r>
              <a:rPr lang="en-US" sz="3600" spc="-325" dirty="0" err="1">
                <a:solidFill>
                  <a:srgbClr val="066FC0"/>
                </a:solidFill>
                <a:cs typeface="Trebuchet MS"/>
              </a:rPr>
              <a:t>e</a:t>
            </a:r>
            <a:r>
              <a:rPr lang="en-US" sz="3600" spc="-204" dirty="0">
                <a:solidFill>
                  <a:srgbClr val="066FC0"/>
                </a:solidFill>
                <a:cs typeface="Trebuchet MS"/>
              </a:rPr>
              <a:t>)</a:t>
            </a:r>
            <a:endParaRPr lang="en-US" sz="3600" dirty="0">
              <a:solidFill>
                <a:srgbClr val="066FC0"/>
              </a:solidFill>
              <a:cs typeface="Trebuchet MS"/>
            </a:endParaRPr>
          </a:p>
          <a:p>
            <a:endParaRPr lang="en-US" sz="3600" dirty="0">
              <a:solidFill>
                <a:srgbClr val="066F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59880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F0EFAAE0-ACED-E94A-9EDA-0F43729138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37" y="96221"/>
            <a:ext cx="10957526" cy="666555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366D66E-67C8-0444-96B7-8B9073FA28F1}"/>
              </a:ext>
            </a:extLst>
          </p:cNvPr>
          <p:cNvSpPr/>
          <p:nvPr/>
        </p:nvSpPr>
        <p:spPr>
          <a:xfrm>
            <a:off x="6533322" y="1404730"/>
            <a:ext cx="4850295" cy="4373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2158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149012"/>
            <a:ext cx="10515600" cy="853439"/>
          </a:xfrm>
          <a:prstGeom prst="rect">
            <a:avLst/>
          </a:prstGeom>
        </p:spPr>
        <p:txBody>
          <a:bodyPr spcFirstLastPara="1" vert="horz" wrap="square" lIns="0" tIns="9525" rIns="0" bIns="0" rtlCol="0" anchor="ctr" anchorCtr="0">
            <a:spAutoFit/>
          </a:bodyPr>
          <a:lstStyle/>
          <a:p>
            <a:pPr marL="9525">
              <a:spcBef>
                <a:spcPts val="75"/>
              </a:spcBef>
            </a:pPr>
            <a:r>
              <a:rPr sz="6000" b="1" spc="-180" dirty="0">
                <a:latin typeface="+mn-lt"/>
              </a:rPr>
              <a:t>Let</a:t>
            </a:r>
            <a:r>
              <a:rPr lang="en-US" sz="6000" b="1" spc="-180" dirty="0">
                <a:latin typeface="+mn-lt"/>
              </a:rPr>
              <a:t>'</a:t>
            </a:r>
            <a:r>
              <a:rPr sz="6000" b="1" spc="-180" dirty="0">
                <a:latin typeface="+mn-lt"/>
              </a:rPr>
              <a:t>s </a:t>
            </a:r>
            <a:r>
              <a:rPr sz="6000" b="1" spc="-26" dirty="0">
                <a:latin typeface="+mn-lt"/>
              </a:rPr>
              <a:t>Make </a:t>
            </a:r>
            <a:r>
              <a:rPr sz="6000" b="1" spc="-153" dirty="0">
                <a:latin typeface="+mn-lt"/>
              </a:rPr>
              <a:t>a</a:t>
            </a:r>
            <a:r>
              <a:rPr sz="6000" b="1" spc="-563" dirty="0">
                <a:latin typeface="+mn-lt"/>
              </a:rPr>
              <a:t> </a:t>
            </a:r>
            <a:r>
              <a:rPr lang="en-US" sz="6000" b="1" spc="-563" dirty="0">
                <a:latin typeface="+mn-lt"/>
              </a:rPr>
              <a:t>Data </a:t>
            </a:r>
            <a:r>
              <a:rPr sz="6000" b="1" spc="-225" dirty="0">
                <a:latin typeface="+mn-lt"/>
              </a:rPr>
              <a:t>Table!</a:t>
            </a:r>
            <a:endParaRPr sz="6000" b="1" dirty="0">
              <a:latin typeface="+mn-l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333950" y="1100780"/>
            <a:ext cx="4813225" cy="44050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  <a:tabLst>
                <a:tab pos="266224" algn="l"/>
                <a:tab pos="266700" algn="l"/>
              </a:tabLst>
            </a:pPr>
            <a:r>
              <a:rPr lang="en-US" sz="2800" spc="-143" dirty="0">
                <a:solidFill>
                  <a:srgbClr val="066FC0"/>
                </a:solidFill>
                <a:latin typeface="Trebuchet MS" panose="020B0703020202090204" pitchFamily="34" charset="0"/>
                <a:cs typeface="Trebuchet MS"/>
              </a:rPr>
              <a:t>h &lt;- </a:t>
            </a:r>
            <a:r>
              <a:rPr sz="2800" spc="-143" dirty="0" err="1">
                <a:solidFill>
                  <a:srgbClr val="066FC0"/>
                </a:solidFill>
                <a:latin typeface="Trebuchet MS" panose="020B0703020202090204" pitchFamily="34" charset="0"/>
                <a:cs typeface="Trebuchet MS"/>
              </a:rPr>
              <a:t>rbind</a:t>
            </a:r>
            <a:r>
              <a:rPr sz="2800" spc="-143" dirty="0">
                <a:solidFill>
                  <a:srgbClr val="066FC0"/>
                </a:solidFill>
                <a:latin typeface="Trebuchet MS" panose="020B0703020202090204" pitchFamily="34" charset="0"/>
                <a:cs typeface="Trebuchet MS"/>
              </a:rPr>
              <a:t>(d,e,f,g)</a:t>
            </a:r>
            <a:endParaRPr sz="2800" dirty="0">
              <a:solidFill>
                <a:srgbClr val="066FC0"/>
              </a:solidFill>
              <a:latin typeface="Trebuchet MS" panose="020B0703020202090204" pitchFamily="34" charset="0"/>
              <a:cs typeface="Trebuchet MS"/>
            </a:endParaRPr>
          </a:p>
        </p:txBody>
      </p:sp>
      <p:pic>
        <p:nvPicPr>
          <p:cNvPr id="6" name="Picture 5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13DE7AF3-E27A-2A45-8535-409593A576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5580" y="1541285"/>
            <a:ext cx="8509000" cy="524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6065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7A0203-5733-4C43-8DBB-BA572A411B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6000" b="1" spc="-160" dirty="0">
                <a:latin typeface="+mn-lt"/>
              </a:rPr>
              <a:t>Column </a:t>
            </a:r>
            <a:r>
              <a:rPr lang="en-US" sz="6000" b="1" spc="-145" dirty="0">
                <a:latin typeface="+mn-lt"/>
              </a:rPr>
              <a:t>and </a:t>
            </a:r>
            <a:r>
              <a:rPr lang="en-US" sz="6000" b="1" spc="-150" dirty="0">
                <a:latin typeface="+mn-lt"/>
              </a:rPr>
              <a:t>Row</a:t>
            </a:r>
            <a:r>
              <a:rPr lang="en-US" sz="6000" b="1" spc="-1030" dirty="0">
                <a:latin typeface="+mn-lt"/>
              </a:rPr>
              <a:t> </a:t>
            </a:r>
            <a:r>
              <a:rPr lang="en-US" sz="6000" b="1" spc="-120" dirty="0">
                <a:latin typeface="+mn-lt"/>
              </a:rPr>
              <a:t>Names</a:t>
            </a:r>
            <a:br>
              <a:rPr lang="en-US" sz="6000" b="1" dirty="0">
                <a:latin typeface="+mn-lt"/>
              </a:rPr>
            </a:br>
            <a:endParaRPr lang="en-US" sz="6000" b="1" dirty="0">
              <a:latin typeface="+mn-lt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62D40E-61B0-7A4B-9792-DC2F65785B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3981"/>
            <a:ext cx="10515600" cy="4351338"/>
          </a:xfrm>
        </p:spPr>
        <p:txBody>
          <a:bodyPr/>
          <a:lstStyle/>
          <a:p>
            <a:pPr marL="355600" indent="-342900">
              <a:spcBef>
                <a:spcPts val="8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600" spc="-120" dirty="0">
                <a:cs typeface="Trebuchet MS"/>
              </a:rPr>
              <a:t>Independent </a:t>
            </a:r>
            <a:r>
              <a:rPr lang="en-US" sz="3600" spc="-125" dirty="0">
                <a:cs typeface="Trebuchet MS"/>
              </a:rPr>
              <a:t>of </a:t>
            </a:r>
            <a:r>
              <a:rPr lang="en-US" sz="3600" spc="-140" dirty="0">
                <a:cs typeface="Trebuchet MS"/>
              </a:rPr>
              <a:t>the</a:t>
            </a:r>
            <a:r>
              <a:rPr lang="en-US" sz="3600" spc="-484" dirty="0">
                <a:cs typeface="Trebuchet MS"/>
              </a:rPr>
              <a:t> </a:t>
            </a:r>
            <a:r>
              <a:rPr lang="en-US" sz="3600" spc="-170" dirty="0">
                <a:cs typeface="Trebuchet MS"/>
              </a:rPr>
              <a:t>data</a:t>
            </a:r>
            <a:endParaRPr lang="en-US" sz="3600" dirty="0">
              <a:cs typeface="Trebuchet MS"/>
            </a:endParaRPr>
          </a:p>
          <a:p>
            <a:pPr marL="355600" indent="-342900">
              <a:spcBef>
                <a:spcPts val="77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600" spc="-35" dirty="0">
                <a:cs typeface="Trebuchet MS"/>
              </a:rPr>
              <a:t>Makes</a:t>
            </a:r>
            <a:r>
              <a:rPr lang="en-US" sz="3600" spc="-245" dirty="0">
                <a:cs typeface="Trebuchet MS"/>
              </a:rPr>
              <a:t> </a:t>
            </a:r>
            <a:r>
              <a:rPr lang="en-US" sz="3600" spc="-190" dirty="0">
                <a:cs typeface="Trebuchet MS"/>
              </a:rPr>
              <a:t>it</a:t>
            </a:r>
            <a:r>
              <a:rPr lang="en-US" sz="3600" spc="-240" dirty="0">
                <a:cs typeface="Trebuchet MS"/>
              </a:rPr>
              <a:t> </a:t>
            </a:r>
            <a:r>
              <a:rPr lang="en-US" sz="3600" spc="-140" dirty="0">
                <a:cs typeface="Trebuchet MS"/>
              </a:rPr>
              <a:t>easier</a:t>
            </a:r>
            <a:r>
              <a:rPr lang="en-US" sz="3600" spc="-245" dirty="0">
                <a:cs typeface="Trebuchet MS"/>
              </a:rPr>
              <a:t> </a:t>
            </a:r>
            <a:r>
              <a:rPr lang="en-US" sz="3600" spc="-130" dirty="0">
                <a:cs typeface="Trebuchet MS"/>
              </a:rPr>
              <a:t>to</a:t>
            </a:r>
            <a:r>
              <a:rPr lang="en-US" sz="3600" spc="-240" dirty="0">
                <a:cs typeface="Trebuchet MS"/>
              </a:rPr>
              <a:t> </a:t>
            </a:r>
            <a:r>
              <a:rPr lang="en-US" sz="3600" spc="-114" dirty="0">
                <a:cs typeface="Trebuchet MS"/>
              </a:rPr>
              <a:t>work</a:t>
            </a:r>
            <a:r>
              <a:rPr lang="en-US" sz="3600" spc="-245" dirty="0">
                <a:cs typeface="Trebuchet MS"/>
              </a:rPr>
              <a:t> </a:t>
            </a:r>
            <a:r>
              <a:rPr lang="en-US" sz="3600" spc="-140" dirty="0">
                <a:cs typeface="Trebuchet MS"/>
              </a:rPr>
              <a:t>with</a:t>
            </a:r>
            <a:r>
              <a:rPr lang="en-US" sz="3600" spc="-235" dirty="0">
                <a:cs typeface="Trebuchet MS"/>
              </a:rPr>
              <a:t> </a:t>
            </a:r>
            <a:r>
              <a:rPr lang="en-US" sz="3600" spc="-165" dirty="0">
                <a:cs typeface="Trebuchet MS"/>
              </a:rPr>
              <a:t>data</a:t>
            </a:r>
            <a:r>
              <a:rPr lang="en-US" sz="3600" spc="-235" dirty="0">
                <a:cs typeface="Trebuchet MS"/>
              </a:rPr>
              <a:t> </a:t>
            </a:r>
            <a:r>
              <a:rPr lang="en-US" sz="3600" spc="-185" dirty="0">
                <a:cs typeface="Trebuchet MS"/>
              </a:rPr>
              <a:t>later</a:t>
            </a:r>
            <a:endParaRPr lang="en-US" sz="3600" dirty="0">
              <a:cs typeface="Trebuchet MS"/>
            </a:endParaRPr>
          </a:p>
          <a:p>
            <a:pPr marL="755650" lvl="1" indent="-285750">
              <a:spcBef>
                <a:spcPts val="640"/>
              </a:spcBef>
              <a:buFont typeface="Arial"/>
              <a:buChar char="–"/>
              <a:tabLst>
                <a:tab pos="755650" algn="l"/>
              </a:tabLst>
            </a:pPr>
            <a:r>
              <a:rPr lang="en-US" sz="3200" spc="-114" dirty="0" err="1">
                <a:cs typeface="Trebuchet MS"/>
              </a:rPr>
              <a:t>colnames</a:t>
            </a:r>
            <a:endParaRPr lang="en-US" sz="3200" dirty="0">
              <a:cs typeface="Trebuchet MS"/>
            </a:endParaRPr>
          </a:p>
          <a:p>
            <a:pPr marL="755650" lvl="1" indent="-285750">
              <a:spcBef>
                <a:spcPts val="745"/>
              </a:spcBef>
              <a:buFont typeface="Arial"/>
              <a:buChar char="–"/>
              <a:tabLst>
                <a:tab pos="755650" algn="l"/>
              </a:tabLst>
            </a:pPr>
            <a:r>
              <a:rPr lang="en-US" sz="3200" spc="-140" dirty="0" err="1">
                <a:cs typeface="Trebuchet MS"/>
              </a:rPr>
              <a:t>rownames</a:t>
            </a:r>
            <a:endParaRPr lang="en-US" sz="3200" dirty="0">
              <a:cs typeface="Trebuchet MS"/>
            </a:endParaRPr>
          </a:p>
          <a:p>
            <a:pPr marL="355600" indent="-342900">
              <a:spcBef>
                <a:spcPts val="75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600" spc="-210" dirty="0">
                <a:cs typeface="Trebuchet MS"/>
              </a:rPr>
              <a:t>Type </a:t>
            </a:r>
            <a:r>
              <a:rPr lang="en-US" sz="3600" spc="-140" dirty="0">
                <a:cs typeface="Trebuchet MS"/>
              </a:rPr>
              <a:t>the</a:t>
            </a:r>
            <a:r>
              <a:rPr lang="en-US" sz="3600" spc="-285" dirty="0">
                <a:cs typeface="Trebuchet MS"/>
              </a:rPr>
              <a:t> </a:t>
            </a:r>
            <a:r>
              <a:rPr lang="en-US" sz="3600" spc="-155" dirty="0">
                <a:cs typeface="Trebuchet MS"/>
              </a:rPr>
              <a:t>following:</a:t>
            </a:r>
            <a:endParaRPr lang="en-US" sz="3600" dirty="0">
              <a:cs typeface="Trebuchet MS"/>
            </a:endParaRPr>
          </a:p>
          <a:p>
            <a:pPr marL="755650" lvl="1" indent="-285750">
              <a:spcBef>
                <a:spcPts val="665"/>
              </a:spcBef>
              <a:buFont typeface="Arial"/>
              <a:buChar char="–"/>
              <a:tabLst>
                <a:tab pos="755650" algn="l"/>
              </a:tabLst>
            </a:pPr>
            <a:r>
              <a:rPr lang="en-US" sz="3200" spc="-210" dirty="0" err="1">
                <a:solidFill>
                  <a:srgbClr val="066FC0"/>
                </a:solidFill>
                <a:cs typeface="Trebuchet MS"/>
              </a:rPr>
              <a:t>colnames</a:t>
            </a:r>
            <a:r>
              <a:rPr lang="en-US" sz="3200" spc="-210" dirty="0">
                <a:solidFill>
                  <a:srgbClr val="066FC0"/>
                </a:solidFill>
                <a:cs typeface="Trebuchet MS"/>
              </a:rPr>
              <a:t>(h) &lt;- c("Col1","Col2","Col3","Col4")</a:t>
            </a:r>
          </a:p>
          <a:p>
            <a:pPr marL="755650" lvl="1" indent="-285750">
              <a:spcBef>
                <a:spcPts val="665"/>
              </a:spcBef>
              <a:buFont typeface="Arial"/>
              <a:buChar char="–"/>
              <a:tabLst>
                <a:tab pos="755650" algn="l"/>
              </a:tabLst>
            </a:pPr>
            <a:r>
              <a:rPr lang="en-US" sz="3200" spc="-210" dirty="0" err="1">
                <a:solidFill>
                  <a:srgbClr val="066FC0"/>
                </a:solidFill>
                <a:cs typeface="Trebuchet MS"/>
              </a:rPr>
              <a:t>rownames</a:t>
            </a:r>
            <a:r>
              <a:rPr lang="en-US" sz="3200" spc="-210" dirty="0">
                <a:solidFill>
                  <a:srgbClr val="066FC0"/>
                </a:solidFill>
                <a:cs typeface="Trebuchet MS"/>
              </a:rPr>
              <a:t>(h) &lt;- c("Row1","Row2","Row3","Row4")</a:t>
            </a:r>
            <a:endParaRPr lang="en-US" sz="3200" dirty="0">
              <a:solidFill>
                <a:srgbClr val="066FC0"/>
              </a:solidFill>
              <a:cs typeface="Trebuchet MS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36556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7CDA6A8-1DFC-CE44-BE8E-D54852ED05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140" y="39756"/>
            <a:ext cx="11059216" cy="6757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3385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35262"/>
            <a:ext cx="10515600" cy="1325563"/>
          </a:xfrm>
          <a:prstGeom prst="rect">
            <a:avLst/>
          </a:prstGeom>
        </p:spPr>
        <p:txBody>
          <a:bodyPr spcFirstLastPara="1" vert="horz" wrap="square" lIns="0" tIns="9525" rIns="0" bIns="0" rtlCol="0" anchor="ctr" anchorCtr="0">
            <a:spAutoFit/>
          </a:bodyPr>
          <a:lstStyle/>
          <a:p>
            <a:pPr marL="9525">
              <a:lnSpc>
                <a:spcPct val="100000"/>
              </a:lnSpc>
              <a:spcBef>
                <a:spcPts val="75"/>
              </a:spcBef>
            </a:pPr>
            <a:r>
              <a:rPr sz="6000" b="1" spc="-150" dirty="0">
                <a:latin typeface="+mn-lt"/>
              </a:rPr>
              <a:t>Save </a:t>
            </a:r>
            <a:r>
              <a:rPr lang="en-US" sz="6000" b="1" spc="-139" dirty="0">
                <a:latin typeface="+mn-lt"/>
              </a:rPr>
              <a:t>your amazing work</a:t>
            </a:r>
            <a:r>
              <a:rPr sz="6000" b="1" spc="-105" dirty="0">
                <a:latin typeface="+mn-lt"/>
              </a:rPr>
              <a:t>!</a:t>
            </a:r>
            <a:endParaRPr sz="6000" b="1" dirty="0">
              <a:latin typeface="+mn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112098-9F55-0E4E-94B8-5F97977309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4903" y="1360825"/>
            <a:ext cx="8996596" cy="5497175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EC5F1419-583B-BD41-B249-C51EBA0AAA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6365" y="2329346"/>
            <a:ext cx="4165600" cy="33655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1A3DEBE-194B-DA44-938F-9527524131E3}"/>
              </a:ext>
            </a:extLst>
          </p:cNvPr>
          <p:cNvSpPr/>
          <p:nvPr/>
        </p:nvSpPr>
        <p:spPr>
          <a:xfrm>
            <a:off x="2093843" y="2027583"/>
            <a:ext cx="198783" cy="23853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9998708-D678-CC4A-8509-656F66A9F215}"/>
              </a:ext>
            </a:extLst>
          </p:cNvPr>
          <p:cNvSpPr/>
          <p:nvPr/>
        </p:nvSpPr>
        <p:spPr>
          <a:xfrm>
            <a:off x="4023360" y="2621280"/>
            <a:ext cx="1066800" cy="1625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29A83AE-9DD7-344A-8F26-AC9A9BEB1931}"/>
              </a:ext>
            </a:extLst>
          </p:cNvPr>
          <p:cNvSpPr/>
          <p:nvPr/>
        </p:nvSpPr>
        <p:spPr>
          <a:xfrm>
            <a:off x="6187440" y="5384800"/>
            <a:ext cx="721360" cy="3100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8590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446B871-5FFF-C64F-BDBC-C61D4B66E9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826" y="167253"/>
            <a:ext cx="10620373" cy="652349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66572EC-6987-7046-9C35-4136780EB254}"/>
              </a:ext>
            </a:extLst>
          </p:cNvPr>
          <p:cNvSpPr/>
          <p:nvPr/>
        </p:nvSpPr>
        <p:spPr>
          <a:xfrm>
            <a:off x="6421120" y="3078480"/>
            <a:ext cx="386080" cy="2235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5DC32CC-FD98-954F-9F70-9091AECD922C}"/>
              </a:ext>
            </a:extLst>
          </p:cNvPr>
          <p:cNvSpPr/>
          <p:nvPr/>
        </p:nvSpPr>
        <p:spPr>
          <a:xfrm>
            <a:off x="6421120" y="4572000"/>
            <a:ext cx="4714240" cy="254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9158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9BB28-396C-504D-A8F3-E30454E43D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447587-FF86-5643-9E63-E0AB251F01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 far, we have:</a:t>
            </a:r>
          </a:p>
          <a:p>
            <a:pPr lvl="1"/>
            <a:r>
              <a:rPr lang="en-US" dirty="0"/>
              <a:t>Accessed R via R Studio or R Studio Cloud</a:t>
            </a:r>
          </a:p>
          <a:p>
            <a:pPr lvl="1"/>
            <a:r>
              <a:rPr lang="en-US" dirty="0"/>
              <a:t>Created a script</a:t>
            </a:r>
          </a:p>
          <a:p>
            <a:pPr lvl="1"/>
            <a:r>
              <a:rPr lang="en-US" dirty="0"/>
              <a:t>Done basic math operations</a:t>
            </a:r>
          </a:p>
          <a:p>
            <a:pPr lvl="1"/>
            <a:r>
              <a:rPr lang="en-US" dirty="0"/>
              <a:t>Created and used vectors</a:t>
            </a:r>
          </a:p>
          <a:p>
            <a:pPr lvl="1"/>
            <a:r>
              <a:rPr lang="en-US" dirty="0"/>
              <a:t>Done vector math</a:t>
            </a:r>
          </a:p>
          <a:p>
            <a:pPr lvl="1"/>
            <a:r>
              <a:rPr lang="en-US" dirty="0"/>
              <a:t>Created a </a:t>
            </a:r>
            <a:r>
              <a:rPr lang="en-US" dirty="0" err="1"/>
              <a:t>dataframe</a:t>
            </a:r>
            <a:r>
              <a:rPr lang="en-US" dirty="0"/>
              <a:t> with named rows and cols</a:t>
            </a:r>
          </a:p>
          <a:p>
            <a:endParaRPr lang="en-US" dirty="0"/>
          </a:p>
          <a:p>
            <a:r>
              <a:rPr lang="en-US" dirty="0"/>
              <a:t>Up next:</a:t>
            </a:r>
          </a:p>
          <a:p>
            <a:pPr lvl="1"/>
            <a:r>
              <a:rPr lang="en-US" dirty="0"/>
              <a:t>Data wrangling!</a:t>
            </a:r>
          </a:p>
        </p:txBody>
      </p:sp>
    </p:spTree>
    <p:extLst>
      <p:ext uri="{BB962C8B-B14F-4D97-AF65-F5344CB8AC3E}">
        <p14:creationId xmlns:p14="http://schemas.microsoft.com/office/powerpoint/2010/main" val="37396276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8">
            <a:extLst>
              <a:ext uri="{FF2B5EF4-FFF2-40B4-BE49-F238E27FC236}">
                <a16:creationId xmlns:a16="http://schemas.microsoft.com/office/drawing/2014/main" id="{E35A04CF-97D4-4FF7-B359-C546B1F6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0">
            <a:extLst>
              <a:ext uri="{FF2B5EF4-FFF2-40B4-BE49-F238E27FC236}">
                <a16:creationId xmlns:a16="http://schemas.microsoft.com/office/drawing/2014/main" id="{1DE7243B-5109-444B-8FAF-7437C66BC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421332" cy="6858000"/>
          </a:xfrm>
          <a:custGeom>
            <a:avLst/>
            <a:gdLst>
              <a:gd name="connsiteX0" fmla="*/ 4421332 w 4421332"/>
              <a:gd name="connsiteY0" fmla="*/ 0 h 6858000"/>
              <a:gd name="connsiteX1" fmla="*/ 69075 w 4421332"/>
              <a:gd name="connsiteY1" fmla="*/ 0 h 6858000"/>
              <a:gd name="connsiteX2" fmla="*/ 35131 w 4421332"/>
              <a:gd name="connsiteY2" fmla="*/ 267128 h 6858000"/>
              <a:gd name="connsiteX3" fmla="*/ 0 w 4421332"/>
              <a:gd name="connsiteY3" fmla="*/ 962845 h 6858000"/>
              <a:gd name="connsiteX4" fmla="*/ 3276103 w 4421332"/>
              <a:gd name="connsiteY4" fmla="*/ 6782205 h 6858000"/>
              <a:gd name="connsiteX5" fmla="*/ 3407923 w 4421332"/>
              <a:gd name="connsiteY5" fmla="*/ 6858000 h 6858000"/>
              <a:gd name="connsiteX6" fmla="*/ 4421332 w 442133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21332" h="6858000">
                <a:moveTo>
                  <a:pt x="442133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442133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Freeform: Shape 12">
            <a:extLst>
              <a:ext uri="{FF2B5EF4-FFF2-40B4-BE49-F238E27FC236}">
                <a16:creationId xmlns:a16="http://schemas.microsoft.com/office/drawing/2014/main" id="{4C5D6221-DA7B-4611-AA26-7D8E349FDE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232227" cy="6858000"/>
          </a:xfrm>
          <a:custGeom>
            <a:avLst/>
            <a:gdLst>
              <a:gd name="connsiteX0" fmla="*/ 0 w 4232227"/>
              <a:gd name="connsiteY0" fmla="*/ 0 h 6858000"/>
              <a:gd name="connsiteX1" fmla="*/ 4161853 w 4232227"/>
              <a:gd name="connsiteY1" fmla="*/ 0 h 6858000"/>
              <a:gd name="connsiteX2" fmla="*/ 4197953 w 4232227"/>
              <a:gd name="connsiteY2" fmla="*/ 284091 h 6858000"/>
              <a:gd name="connsiteX3" fmla="*/ 4232227 w 4232227"/>
              <a:gd name="connsiteY3" fmla="*/ 962844 h 6858000"/>
              <a:gd name="connsiteX4" fmla="*/ 758007 w 4232227"/>
              <a:gd name="connsiteY4" fmla="*/ 6800152 h 6858000"/>
              <a:gd name="connsiteX5" fmla="*/ 645060 w 4232227"/>
              <a:gd name="connsiteY5" fmla="*/ 6858000 h 6858000"/>
              <a:gd name="connsiteX6" fmla="*/ 0 w 423222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32227" h="6858000">
                <a:moveTo>
                  <a:pt x="0" y="0"/>
                </a:moveTo>
                <a:lnTo>
                  <a:pt x="4161853" y="0"/>
                </a:lnTo>
                <a:lnTo>
                  <a:pt x="4197953" y="284091"/>
                </a:lnTo>
                <a:cubicBezTo>
                  <a:pt x="4220617" y="507260"/>
                  <a:pt x="4232227" y="733696"/>
                  <a:pt x="4232227" y="962844"/>
                </a:cubicBezTo>
                <a:cubicBezTo>
                  <a:pt x="4232227" y="3483472"/>
                  <a:pt x="2827409" y="5675986"/>
                  <a:pt x="758007" y="6800152"/>
                </a:cubicBezTo>
                <a:lnTo>
                  <a:pt x="64506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04672" y="1412489"/>
            <a:ext cx="2871095" cy="2156621"/>
          </a:xfrm>
          <a:prstGeom prst="rect">
            <a:avLst/>
          </a:prstGeom>
        </p:spPr>
        <p:txBody>
          <a:bodyPr spcFirstLastPara="1" vert="horz" lIns="0" tIns="12700" rIns="0" bIns="0" rtlCol="0" anchor="t" anchorCtr="0">
            <a:normAutofit/>
          </a:bodyPr>
          <a:lstStyle/>
          <a:p>
            <a:pPr marL="12700">
              <a:spcBef>
                <a:spcPts val="100"/>
              </a:spcBef>
            </a:pPr>
            <a:r>
              <a:rPr lang="en-US" sz="3600" b="1" spc="-185">
                <a:solidFill>
                  <a:srgbClr val="FFFFFF"/>
                </a:solidFill>
                <a:latin typeface="+mn-lt"/>
              </a:rPr>
              <a:t>What we will learn today!</a:t>
            </a:r>
            <a:endParaRPr lang="en-US" sz="3600" b="1">
              <a:solidFill>
                <a:srgbClr val="FFFFFF"/>
              </a:solidFill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8B0687-1720-2549-BC88-5509224536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21331" y="1395251"/>
            <a:ext cx="3402915" cy="4363844"/>
          </a:xfrm>
        </p:spPr>
        <p:txBody>
          <a:bodyPr>
            <a:noAutofit/>
          </a:bodyPr>
          <a:lstStyle/>
          <a:p>
            <a:pPr marL="355600" indent="-342900">
              <a:spcBef>
                <a:spcPts val="85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pc="-145" dirty="0">
                <a:cs typeface="Trebuchet MS"/>
              </a:rPr>
              <a:t>A tour of R studio and R Studio Cloud</a:t>
            </a:r>
          </a:p>
          <a:p>
            <a:pPr marL="355600" indent="-342900">
              <a:spcBef>
                <a:spcPts val="85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pc="-145" dirty="0">
                <a:cs typeface="Trebuchet MS"/>
              </a:rPr>
              <a:t>Basic R commands</a:t>
            </a:r>
          </a:p>
          <a:p>
            <a:pPr marL="355600" indent="-342900">
              <a:spcBef>
                <a:spcPts val="85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pc="-145" dirty="0">
                <a:cs typeface="Trebuchet MS"/>
              </a:rPr>
              <a:t>Helpful help!</a:t>
            </a:r>
          </a:p>
          <a:p>
            <a:pPr marL="355600" indent="-342900">
              <a:spcBef>
                <a:spcPts val="85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pc="-145" dirty="0">
                <a:cs typeface="Trebuchet MS"/>
              </a:rPr>
              <a:t>Downloading/loading  R packages</a:t>
            </a:r>
            <a:endParaRPr lang="en-US" dirty="0">
              <a:cs typeface="Trebuchet MS"/>
            </a:endParaRPr>
          </a:p>
          <a:p>
            <a:r>
              <a:rPr lang="en-US" spc="-145" dirty="0">
                <a:cs typeface="Trebuchet MS"/>
              </a:rPr>
              <a:t>Loading data  in numerous formats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2B7987-3A5D-794C-B5AC-D0FBD469C3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927165" y="1412489"/>
            <a:ext cx="4161916" cy="4363844"/>
          </a:xfrm>
        </p:spPr>
        <p:txBody>
          <a:bodyPr>
            <a:normAutofit/>
          </a:bodyPr>
          <a:lstStyle/>
          <a:p>
            <a:pPr marL="355600" indent="-342900">
              <a:spcBef>
                <a:spcPts val="85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pc="-145" dirty="0">
                <a:cs typeface="Trebuchet MS"/>
              </a:rPr>
              <a:t>Making a table</a:t>
            </a:r>
          </a:p>
          <a:p>
            <a:pPr marL="355600" indent="-342900">
              <a:spcBef>
                <a:spcPts val="85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pc="-145" dirty="0">
                <a:cs typeface="Trebuchet MS"/>
              </a:rPr>
              <a:t>Manipulating/filtering data</a:t>
            </a:r>
          </a:p>
          <a:p>
            <a:pPr marL="355600" indent="-342900">
              <a:spcBef>
                <a:spcPts val="85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pc="-145" dirty="0">
                <a:cs typeface="Trebuchet MS"/>
              </a:rPr>
              <a:t>Writing data to a file</a:t>
            </a:r>
          </a:p>
          <a:p>
            <a:pPr marL="355600" indent="-342900">
              <a:spcBef>
                <a:spcPts val="85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pc="-145" dirty="0">
                <a:cs typeface="Trebuchet MS"/>
              </a:rPr>
              <a:t>Visualizing data</a:t>
            </a:r>
          </a:p>
          <a:p>
            <a:pPr marL="355600" indent="-342900">
              <a:spcBef>
                <a:spcPts val="85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pc="-145" dirty="0">
                <a:cs typeface="Trebuchet MS"/>
              </a:rPr>
              <a:t>Writing graphics to a file</a:t>
            </a:r>
          </a:p>
          <a:p>
            <a:r>
              <a:rPr lang="en-US" dirty="0"/>
              <a:t>Saving your work</a:t>
            </a:r>
          </a:p>
        </p:txBody>
      </p:sp>
    </p:spTree>
    <p:extLst>
      <p:ext uri="{BB962C8B-B14F-4D97-AF65-F5344CB8AC3E}">
        <p14:creationId xmlns:p14="http://schemas.microsoft.com/office/powerpoint/2010/main" val="12477833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B24981-EE7B-2E49-8474-4900FFC0ED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6995"/>
            <a:ext cx="10515600" cy="1133693"/>
          </a:xfrm>
        </p:spPr>
        <p:txBody>
          <a:bodyPr>
            <a:normAutofit/>
          </a:bodyPr>
          <a:lstStyle/>
          <a:p>
            <a:r>
              <a:rPr lang="en-US" sz="6000" b="1" dirty="0">
                <a:latin typeface="+mn-lt"/>
              </a:rPr>
              <a:t>Data wrangling!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73941B7-3C39-400A-B8D2-EAEF790184C9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974158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37E1762-730E-C142-B659-A9F2ABCE7F13}"/>
              </a:ext>
            </a:extLst>
          </p:cNvPr>
          <p:cNvSpPr/>
          <p:nvPr/>
        </p:nvSpPr>
        <p:spPr>
          <a:xfrm>
            <a:off x="297712" y="303591"/>
            <a:ext cx="4019107" cy="616100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096" y="986389"/>
            <a:ext cx="3416158" cy="479540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What is a package</a:t>
            </a:r>
          </a:p>
        </p:txBody>
      </p:sp>
      <p:graphicFrame>
        <p:nvGraphicFramePr>
          <p:cNvPr id="7" name="object 3">
            <a:extLst>
              <a:ext uri="{FF2B5EF4-FFF2-40B4-BE49-F238E27FC236}">
                <a16:creationId xmlns:a16="http://schemas.microsoft.com/office/drawing/2014/main" id="{F55AFF05-5407-4217-97D7-0E16CE86AFD5}"/>
              </a:ext>
            </a:extLst>
          </p:cNvPr>
          <p:cNvGraphicFramePr/>
          <p:nvPr/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591962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0"/>
          <p:cNvSpPr txBox="1"/>
          <p:nvPr/>
        </p:nvSpPr>
        <p:spPr>
          <a:xfrm>
            <a:off x="5735900" y="2991167"/>
            <a:ext cx="9388400" cy="10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endParaRPr sz="24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A0BAC93-CEB3-3648-8604-14C87EAFE87C}"/>
              </a:ext>
            </a:extLst>
          </p:cNvPr>
          <p:cNvGrpSpPr/>
          <p:nvPr/>
        </p:nvGrpSpPr>
        <p:grpSpPr>
          <a:xfrm>
            <a:off x="326036" y="1127064"/>
            <a:ext cx="11539928" cy="4186928"/>
            <a:chOff x="152400" y="1337733"/>
            <a:chExt cx="11539928" cy="4186928"/>
          </a:xfrm>
        </p:grpSpPr>
        <p:pic>
          <p:nvPicPr>
            <p:cNvPr id="136" name="Google Shape;136;p3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656178" y="5123387"/>
              <a:ext cx="246044" cy="2748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7" name="Google Shape;137;p3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301533" y="4726868"/>
              <a:ext cx="707136" cy="7977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8" name="Google Shape;138;p3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52302" y="2688801"/>
              <a:ext cx="707133" cy="8215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9" name="Google Shape;139;p3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687902" y="2688768"/>
              <a:ext cx="707133" cy="8215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1" name="Google Shape;141;p30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9436590" y="2695464"/>
              <a:ext cx="707133" cy="80815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2" name="Google Shape;142;p30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10332402" y="2687034"/>
              <a:ext cx="707133" cy="8249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3" name="Google Shape;143;p30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9871621" y="3931500"/>
              <a:ext cx="707136" cy="8187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4" name="Google Shape;144;p30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5165434" y="1622634"/>
              <a:ext cx="723465" cy="8385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5" name="Google Shape;145;p30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7559244" y="2689417"/>
              <a:ext cx="707137" cy="82028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8858DD6D-1745-414F-B782-0F9998623ECB}"/>
                </a:ext>
              </a:extLst>
            </p:cNvPr>
            <p:cNvGrpSpPr/>
            <p:nvPr/>
          </p:nvGrpSpPr>
          <p:grpSpPr>
            <a:xfrm>
              <a:off x="152400" y="1337733"/>
              <a:ext cx="11539928" cy="4060547"/>
              <a:chOff x="152400" y="1337733"/>
              <a:chExt cx="11539928" cy="4060547"/>
            </a:xfrm>
          </p:grpSpPr>
          <p:pic>
            <p:nvPicPr>
              <p:cNvPr id="135" name="Google Shape;135;p30"/>
              <p:cNvPicPr preferRelativeResize="0"/>
              <p:nvPr/>
            </p:nvPicPr>
            <p:blipFill rotWithShape="1">
              <a:blip r:embed="rId12">
                <a:alphaModFix/>
              </a:blip>
              <a:srcRect l="2890" t="23631" r="4097" b="12425"/>
              <a:stretch/>
            </p:blipFill>
            <p:spPr>
              <a:xfrm>
                <a:off x="352269" y="1622634"/>
                <a:ext cx="11340059" cy="377564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8637FE59-3333-2A49-AE99-307238FA4837}"/>
                  </a:ext>
                </a:extLst>
              </p:cNvPr>
              <p:cNvSpPr/>
              <p:nvPr/>
            </p:nvSpPr>
            <p:spPr>
              <a:xfrm>
                <a:off x="152400" y="1337733"/>
                <a:ext cx="778933" cy="57573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5" name="Title 4">
            <a:extLst>
              <a:ext uri="{FF2B5EF4-FFF2-40B4-BE49-F238E27FC236}">
                <a16:creationId xmlns:a16="http://schemas.microsoft.com/office/drawing/2014/main" id="{73CF6BA5-5D5A-0449-A415-8BD90AE3C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dirty="0" err="1">
                <a:latin typeface="+mn-lt"/>
              </a:rPr>
              <a:t>Tidyverse</a:t>
            </a:r>
            <a:endParaRPr lang="en-US" sz="6000" b="1" dirty="0">
              <a:latin typeface="+mn-l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23444AA-3E50-1141-A7B2-46084371FB3C}"/>
              </a:ext>
            </a:extLst>
          </p:cNvPr>
          <p:cNvSpPr/>
          <p:nvPr/>
        </p:nvSpPr>
        <p:spPr>
          <a:xfrm>
            <a:off x="6224147" y="5313992"/>
            <a:ext cx="6096000" cy="1461939"/>
          </a:xfrm>
          <a:prstGeom prst="rect">
            <a:avLst/>
          </a:prstGeom>
        </p:spPr>
        <p:txBody>
          <a:bodyPr>
            <a:spAutoFit/>
          </a:bodyPr>
          <a:lstStyle/>
          <a:p>
            <a:pPr marL="9525" lvl="2">
              <a:spcBef>
                <a:spcPts val="641"/>
              </a:spcBef>
              <a:tabLst>
                <a:tab pos="266224" algn="l"/>
                <a:tab pos="266700" algn="l"/>
              </a:tabLst>
            </a:pPr>
            <a:r>
              <a:rPr lang="en-US" sz="2800" dirty="0">
                <a:latin typeface="Trebuchet MS" panose="020B0703020202090204" pitchFamily="34" charset="0"/>
                <a:cs typeface="Trebuchet MS"/>
              </a:rPr>
              <a:t>First time install: </a:t>
            </a:r>
            <a:r>
              <a:rPr lang="en-US" sz="2800" dirty="0" err="1">
                <a:solidFill>
                  <a:srgbClr val="066FC0"/>
                </a:solidFill>
                <a:latin typeface="Trebuchet MS" panose="020B0703020202090204" pitchFamily="34" charset="0"/>
              </a:rPr>
              <a:t>install.packages</a:t>
            </a:r>
            <a:r>
              <a:rPr lang="en-US" sz="2800" dirty="0">
                <a:solidFill>
                  <a:srgbClr val="066FC0"/>
                </a:solidFill>
                <a:latin typeface="Trebuchet MS" panose="020B0703020202090204" pitchFamily="34" charset="0"/>
              </a:rPr>
              <a:t>("</a:t>
            </a:r>
            <a:r>
              <a:rPr lang="en-US" sz="2800" dirty="0" err="1">
                <a:solidFill>
                  <a:srgbClr val="066FC0"/>
                </a:solidFill>
                <a:latin typeface="Trebuchet MS" panose="020B0703020202090204" pitchFamily="34" charset="0"/>
              </a:rPr>
              <a:t>tidyverse</a:t>
            </a:r>
            <a:r>
              <a:rPr lang="en-US" sz="2800" dirty="0">
                <a:solidFill>
                  <a:srgbClr val="066FC0"/>
                </a:solidFill>
                <a:latin typeface="Trebuchet MS" panose="020B0703020202090204" pitchFamily="34" charset="0"/>
              </a:rPr>
              <a:t>")</a:t>
            </a:r>
            <a:endParaRPr lang="en-US" sz="2800" dirty="0">
              <a:solidFill>
                <a:srgbClr val="066FC0"/>
              </a:solidFill>
              <a:latin typeface="Trebuchet MS" panose="020B0703020202090204" pitchFamily="34" charset="0"/>
              <a:cs typeface="Trebuchet MS"/>
            </a:endParaRPr>
          </a:p>
          <a:p>
            <a:pPr marL="9525" lvl="2">
              <a:spcBef>
                <a:spcPts val="641"/>
              </a:spcBef>
              <a:tabLst>
                <a:tab pos="266224" algn="l"/>
                <a:tab pos="266700" algn="l"/>
              </a:tabLst>
            </a:pPr>
            <a:r>
              <a:rPr lang="en-US" sz="2800" spc="-120" dirty="0">
                <a:latin typeface="Trebuchet MS" panose="020B0703020202090204" pitchFamily="34" charset="0"/>
                <a:cs typeface="Trebuchet MS"/>
              </a:rPr>
              <a:t>Turn on package set: </a:t>
            </a:r>
            <a:r>
              <a:rPr lang="en-US" sz="2800" spc="-120" dirty="0">
                <a:solidFill>
                  <a:srgbClr val="066FC0"/>
                </a:solidFill>
                <a:latin typeface="Trebuchet MS" panose="020B0703020202090204" pitchFamily="34" charset="0"/>
                <a:cs typeface="Trebuchet MS"/>
              </a:rPr>
              <a:t>library(</a:t>
            </a:r>
            <a:r>
              <a:rPr lang="en-US" sz="2800" spc="-120" dirty="0" err="1">
                <a:solidFill>
                  <a:srgbClr val="066FC0"/>
                </a:solidFill>
                <a:latin typeface="Trebuchet MS" panose="020B0703020202090204" pitchFamily="34" charset="0"/>
                <a:cs typeface="Trebuchet MS"/>
              </a:rPr>
              <a:t>tidyverse</a:t>
            </a:r>
            <a:r>
              <a:rPr lang="en-US" sz="2800" spc="-120" dirty="0">
                <a:solidFill>
                  <a:srgbClr val="066FC0"/>
                </a:solidFill>
                <a:latin typeface="Trebuchet MS" panose="020B0703020202090204" pitchFamily="34" charset="0"/>
                <a:cs typeface="Trebuchet MS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7201792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553418"/>
            <a:ext cx="10515600" cy="948978"/>
          </a:xfrm>
          <a:prstGeom prst="rect">
            <a:avLst/>
          </a:prstGeom>
        </p:spPr>
        <p:txBody>
          <a:bodyPr spcFirstLastPara="1" vert="horz" wrap="square" lIns="0" tIns="12700" rIns="0" bIns="0" rtlCol="0" anchor="ctr" anchorCtr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6000" b="1" dirty="0">
                <a:latin typeface="+mn-lt"/>
              </a:rPr>
              <a:t>Let’s get started!</a:t>
            </a:r>
            <a:endParaRPr sz="6000" b="1" dirty="0">
              <a:latin typeface="+mn-lt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B61BD2-0C04-FE4C-8BF9-9B1BD6540B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Click on the </a:t>
            </a:r>
            <a:r>
              <a:rPr lang="en-US" sz="3200" dirty="0" err="1"/>
              <a:t>Intro_R.Rmd</a:t>
            </a:r>
            <a:endParaRPr lang="en-US" sz="3200" dirty="0"/>
          </a:p>
          <a:p>
            <a:endParaRPr lang="en-US" sz="3200" dirty="0"/>
          </a:p>
          <a:p>
            <a:r>
              <a:rPr lang="en-US" sz="3200" dirty="0"/>
              <a:t>The first dataset we will use is from the Mayo Clinic trial in primary biliary cholangitis (PBC) of the liver </a:t>
            </a:r>
          </a:p>
          <a:p>
            <a:endParaRPr lang="en-US" sz="3200" dirty="0"/>
          </a:p>
          <a:p>
            <a:r>
              <a:rPr lang="en-US" sz="3200" dirty="0"/>
              <a:t>It is found within the survival package</a:t>
            </a:r>
          </a:p>
          <a:p>
            <a:pPr marL="457200" lvl="2" indent="-457200"/>
            <a:endParaRPr lang="en-US" sz="3200" dirty="0">
              <a:solidFill>
                <a:srgbClr val="066F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15539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A5DB9572-CB20-B246-AFDE-DB3FFE0E1E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433" y="121938"/>
            <a:ext cx="10795043" cy="6592515"/>
          </a:xfrm>
          <a:prstGeom prst="rect">
            <a:avLst/>
          </a:prstGeom>
        </p:spPr>
      </p:pic>
      <p:pic>
        <p:nvPicPr>
          <p:cNvPr id="20" name="Picture 19" descr="A screenshot of a cell phone&#10;&#10;Description automatically generated">
            <a:extLst>
              <a:ext uri="{FF2B5EF4-FFF2-40B4-BE49-F238E27FC236}">
                <a16:creationId xmlns:a16="http://schemas.microsoft.com/office/drawing/2014/main" id="{1393ECFA-42D9-FA43-A2BB-FBDB138CAC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5100" y="3682374"/>
            <a:ext cx="3848100" cy="270494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B5085E9-AA88-F845-87B4-E86F5F5298E3}"/>
              </a:ext>
            </a:extLst>
          </p:cNvPr>
          <p:cNvSpPr txBox="1"/>
          <p:nvPr/>
        </p:nvSpPr>
        <p:spPr>
          <a:xfrm>
            <a:off x="2901343" y="1089770"/>
            <a:ext cx="1775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Install like this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A32B7F9-0AA1-EB45-B430-CE57A11F1D1C}"/>
              </a:ext>
            </a:extLst>
          </p:cNvPr>
          <p:cNvSpPr txBox="1"/>
          <p:nvPr/>
        </p:nvSpPr>
        <p:spPr>
          <a:xfrm>
            <a:off x="7392063" y="5996886"/>
            <a:ext cx="1775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Or like this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057857E-2375-2846-ADEA-44D5A4A8A0FB}"/>
              </a:ext>
            </a:extLst>
          </p:cNvPr>
          <p:cNvSpPr/>
          <p:nvPr/>
        </p:nvSpPr>
        <p:spPr>
          <a:xfrm>
            <a:off x="7131878" y="3053706"/>
            <a:ext cx="721360" cy="2438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4A88A0D-838D-A248-B245-DF7048AE4636}"/>
              </a:ext>
            </a:extLst>
          </p:cNvPr>
          <p:cNvSpPr/>
          <p:nvPr/>
        </p:nvSpPr>
        <p:spPr>
          <a:xfrm>
            <a:off x="8534400" y="5996886"/>
            <a:ext cx="883920" cy="3904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46EB024-1ACA-E044-BA26-7F30C4AEAD18}"/>
              </a:ext>
            </a:extLst>
          </p:cNvPr>
          <p:cNvSpPr/>
          <p:nvPr/>
        </p:nvSpPr>
        <p:spPr>
          <a:xfrm>
            <a:off x="6587986" y="4699489"/>
            <a:ext cx="1153933" cy="2585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1292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C17AB4F-8EC3-2D47-87BC-409EEF3715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215" y="49695"/>
            <a:ext cx="11094009" cy="675860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99C43D2-4335-E14B-8CAD-26BEC16C771C}"/>
              </a:ext>
            </a:extLst>
          </p:cNvPr>
          <p:cNvSpPr/>
          <p:nvPr/>
        </p:nvSpPr>
        <p:spPr>
          <a:xfrm>
            <a:off x="6480313" y="3723861"/>
            <a:ext cx="265044" cy="2120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93DA569-DB0A-3842-A527-564696912ED9}"/>
              </a:ext>
            </a:extLst>
          </p:cNvPr>
          <p:cNvSpPr/>
          <p:nvPr/>
        </p:nvSpPr>
        <p:spPr>
          <a:xfrm>
            <a:off x="9794240" y="3271520"/>
            <a:ext cx="1341120" cy="2641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804916-9328-1A4C-851C-345EAC6B2BD1}"/>
              </a:ext>
            </a:extLst>
          </p:cNvPr>
          <p:cNvSpPr/>
          <p:nvPr/>
        </p:nvSpPr>
        <p:spPr>
          <a:xfrm>
            <a:off x="894080" y="1137920"/>
            <a:ext cx="1463040" cy="2336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4FB9A5-DC85-8743-A190-5F3F455CE548}"/>
              </a:ext>
            </a:extLst>
          </p:cNvPr>
          <p:cNvSpPr txBox="1"/>
          <p:nvPr/>
        </p:nvSpPr>
        <p:spPr>
          <a:xfrm>
            <a:off x="2357120" y="1097280"/>
            <a:ext cx="629920" cy="375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This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5BD8AA-920E-AE43-A406-059684842F91}"/>
              </a:ext>
            </a:extLst>
          </p:cNvPr>
          <p:cNvSpPr txBox="1"/>
          <p:nvPr/>
        </p:nvSpPr>
        <p:spPr>
          <a:xfrm>
            <a:off x="5618480" y="3641918"/>
            <a:ext cx="939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OR this </a:t>
            </a:r>
          </a:p>
        </p:txBody>
      </p:sp>
    </p:spTree>
    <p:extLst>
      <p:ext uri="{BB962C8B-B14F-4D97-AF65-F5344CB8AC3E}">
        <p14:creationId xmlns:p14="http://schemas.microsoft.com/office/powerpoint/2010/main" val="33694211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A9EFDB4-538F-444F-BFA4-48198062B8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312" y="118067"/>
            <a:ext cx="10880035" cy="668668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2A12085-DE0D-9D4A-BE65-65C98BC27686}"/>
              </a:ext>
            </a:extLst>
          </p:cNvPr>
          <p:cNvSpPr/>
          <p:nvPr/>
        </p:nvSpPr>
        <p:spPr>
          <a:xfrm>
            <a:off x="6312527" y="3666359"/>
            <a:ext cx="325464" cy="38745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DA77AEF-021C-7B41-B3D3-992EDEE672D9}"/>
              </a:ext>
            </a:extLst>
          </p:cNvPr>
          <p:cNvSpPr/>
          <p:nvPr/>
        </p:nvSpPr>
        <p:spPr>
          <a:xfrm>
            <a:off x="7220863" y="3073953"/>
            <a:ext cx="677433" cy="2390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1966BCC-A403-F24C-8477-B3B0D451B80D}"/>
              </a:ext>
            </a:extLst>
          </p:cNvPr>
          <p:cNvSpPr/>
          <p:nvPr/>
        </p:nvSpPr>
        <p:spPr>
          <a:xfrm>
            <a:off x="9679142" y="3313043"/>
            <a:ext cx="1068371" cy="26791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30B6FA6-8FF0-C44B-ACBF-BAC059348321}"/>
              </a:ext>
            </a:extLst>
          </p:cNvPr>
          <p:cNvSpPr/>
          <p:nvPr/>
        </p:nvSpPr>
        <p:spPr>
          <a:xfrm>
            <a:off x="869430" y="1409075"/>
            <a:ext cx="824459" cy="1948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09A50D2-19AA-344C-834A-5160151A003D}"/>
              </a:ext>
            </a:extLst>
          </p:cNvPr>
          <p:cNvSpPr/>
          <p:nvPr/>
        </p:nvSpPr>
        <p:spPr>
          <a:xfrm>
            <a:off x="488610" y="3413986"/>
            <a:ext cx="824459" cy="4146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71446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553417"/>
            <a:ext cx="10515600" cy="948978"/>
          </a:xfrm>
          <a:prstGeom prst="rect">
            <a:avLst/>
          </a:prstGeom>
        </p:spPr>
        <p:txBody>
          <a:bodyPr spcFirstLastPara="1" vert="horz" wrap="square" lIns="0" tIns="12700" rIns="0" bIns="0" rtlCol="0" anchor="ctr" anchorCtr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6000" b="1" spc="-110" dirty="0" err="1">
                <a:latin typeface="+mn-lt"/>
              </a:rPr>
              <a:t>dplyr</a:t>
            </a:r>
            <a:r>
              <a:rPr lang="en-US" sz="6000" b="1" spc="-110" dirty="0">
                <a:latin typeface="+mn-lt"/>
              </a:rPr>
              <a:t>: Transform your data</a:t>
            </a:r>
            <a:endParaRPr lang="en-US" sz="6000" b="1" dirty="0">
              <a:latin typeface="+mn-lt"/>
            </a:endParaRPr>
          </a:p>
        </p:txBody>
      </p:sp>
      <p:pic>
        <p:nvPicPr>
          <p:cNvPr id="6" name="Google Shape;392;p64">
            <a:extLst>
              <a:ext uri="{FF2B5EF4-FFF2-40B4-BE49-F238E27FC236}">
                <a16:creationId xmlns:a16="http://schemas.microsoft.com/office/drawing/2014/main" id="{824BA2EE-0F6E-134A-9E3E-44C1593FD50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90841" y="63471"/>
            <a:ext cx="2065368" cy="192887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C46CCF01-19BC-A140-ACC9-B825DD69F66B}"/>
              </a:ext>
            </a:extLst>
          </p:cNvPr>
          <p:cNvGrpSpPr/>
          <p:nvPr/>
        </p:nvGrpSpPr>
        <p:grpSpPr>
          <a:xfrm>
            <a:off x="2971228" y="1641898"/>
            <a:ext cx="1950605" cy="1645335"/>
            <a:chOff x="2971228" y="1641898"/>
            <a:chExt cx="1950605" cy="164533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05CBF32-E367-AB46-9EC2-E2C5A89AAC4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71228" y="1950301"/>
              <a:ext cx="1950605" cy="1336932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706A756-2338-934C-B8DC-F7975B50BD2E}"/>
                </a:ext>
              </a:extLst>
            </p:cNvPr>
            <p:cNvSpPr txBox="1"/>
            <p:nvPr/>
          </p:nvSpPr>
          <p:spPr>
            <a:xfrm>
              <a:off x="3370159" y="1641898"/>
              <a:ext cx="11527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select()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F283805-A2F9-CA4F-B425-3F620E3D85FF}"/>
              </a:ext>
            </a:extLst>
          </p:cNvPr>
          <p:cNvGrpSpPr/>
          <p:nvPr/>
        </p:nvGrpSpPr>
        <p:grpSpPr>
          <a:xfrm>
            <a:off x="5307949" y="1641898"/>
            <a:ext cx="1898388" cy="1532228"/>
            <a:chOff x="5307949" y="1641898"/>
            <a:chExt cx="1898388" cy="1532228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2AF5877A-91CC-E645-A3DE-6209E504A16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07949" y="1929281"/>
              <a:ext cx="1898388" cy="1244845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875D981-0313-AF4A-836C-B93C83573755}"/>
                </a:ext>
              </a:extLst>
            </p:cNvPr>
            <p:cNvSpPr txBox="1"/>
            <p:nvPr/>
          </p:nvSpPr>
          <p:spPr>
            <a:xfrm>
              <a:off x="5720160" y="1641898"/>
              <a:ext cx="107396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filter()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FAC2DA7-E6FF-ED4B-B853-4CD42EC369A9}"/>
              </a:ext>
            </a:extLst>
          </p:cNvPr>
          <p:cNvGrpSpPr/>
          <p:nvPr/>
        </p:nvGrpSpPr>
        <p:grpSpPr>
          <a:xfrm>
            <a:off x="562218" y="1641898"/>
            <a:ext cx="1950605" cy="1569571"/>
            <a:chOff x="562218" y="1641898"/>
            <a:chExt cx="1950605" cy="156957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BC56A071-F798-AF4A-B559-2D967B96B5D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62218" y="1992341"/>
              <a:ext cx="1950605" cy="1219128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AD16000-8C5A-0D41-BDBF-D012BC48C2F6}"/>
                </a:ext>
              </a:extLst>
            </p:cNvPr>
            <p:cNvSpPr txBox="1"/>
            <p:nvPr/>
          </p:nvSpPr>
          <p:spPr>
            <a:xfrm>
              <a:off x="840329" y="1641898"/>
              <a:ext cx="139438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arrange()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9519468-9ACD-F34E-A42B-0BE018873A5B}"/>
              </a:ext>
            </a:extLst>
          </p:cNvPr>
          <p:cNvGrpSpPr/>
          <p:nvPr/>
        </p:nvGrpSpPr>
        <p:grpSpPr>
          <a:xfrm>
            <a:off x="7627616" y="1613399"/>
            <a:ext cx="2265356" cy="1689477"/>
            <a:chOff x="7627616" y="1613399"/>
            <a:chExt cx="2265356" cy="1689477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B9669371-B185-A04A-886A-ED18DBA387C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627616" y="1965944"/>
              <a:ext cx="2265356" cy="133693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9DB5370-E876-0248-87B8-3C8E309F8A53}"/>
                </a:ext>
              </a:extLst>
            </p:cNvPr>
            <p:cNvSpPr txBox="1"/>
            <p:nvPr/>
          </p:nvSpPr>
          <p:spPr>
            <a:xfrm>
              <a:off x="8112911" y="1613399"/>
              <a:ext cx="129476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mutate()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2F729A8-92DE-294A-A16F-C1D4E1917425}"/>
              </a:ext>
            </a:extLst>
          </p:cNvPr>
          <p:cNvGrpSpPr/>
          <p:nvPr/>
        </p:nvGrpSpPr>
        <p:grpSpPr>
          <a:xfrm>
            <a:off x="213113" y="3702952"/>
            <a:ext cx="2265356" cy="1689477"/>
            <a:chOff x="213113" y="3702952"/>
            <a:chExt cx="2265356" cy="1689477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7C8B1D9-457E-2B44-883D-5F533E8842A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13113" y="3895676"/>
              <a:ext cx="2265356" cy="1496753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E6DCFBD-E2FA-B345-9814-47E2B1FE1607}"/>
                </a:ext>
              </a:extLst>
            </p:cNvPr>
            <p:cNvSpPr txBox="1"/>
            <p:nvPr/>
          </p:nvSpPr>
          <p:spPr>
            <a:xfrm>
              <a:off x="458074" y="3702952"/>
              <a:ext cx="177543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summarize()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227B7F6-9923-C748-9510-D4DBED32C894}"/>
              </a:ext>
            </a:extLst>
          </p:cNvPr>
          <p:cNvGrpSpPr/>
          <p:nvPr/>
        </p:nvGrpSpPr>
        <p:grpSpPr>
          <a:xfrm>
            <a:off x="2971228" y="3528728"/>
            <a:ext cx="2541856" cy="2482936"/>
            <a:chOff x="2971228" y="3528728"/>
            <a:chExt cx="2541856" cy="2482936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ECAAC307-F70B-0043-A7B5-8F48F42F6D2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971228" y="3953971"/>
              <a:ext cx="2541856" cy="2057693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ED08CDD-34E7-EA45-BEAF-83BCEEF1A39C}"/>
                </a:ext>
              </a:extLst>
            </p:cNvPr>
            <p:cNvSpPr txBox="1"/>
            <p:nvPr/>
          </p:nvSpPr>
          <p:spPr>
            <a:xfrm>
              <a:off x="3413592" y="3528728"/>
              <a:ext cx="16571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err="1"/>
                <a:t>group_by</a:t>
              </a:r>
              <a:r>
                <a:rPr lang="en-US" sz="2400" b="1" dirty="0"/>
                <a:t>()</a:t>
              </a:r>
            </a:p>
          </p:txBody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BF29B40B-8488-C84B-BA13-3B2A5334D98E}"/>
              </a:ext>
            </a:extLst>
          </p:cNvPr>
          <p:cNvSpPr/>
          <p:nvPr/>
        </p:nvSpPr>
        <p:spPr>
          <a:xfrm>
            <a:off x="6250804" y="3953971"/>
            <a:ext cx="6096000" cy="2092881"/>
          </a:xfrm>
          <a:prstGeom prst="rect">
            <a:avLst/>
          </a:prstGeom>
        </p:spPr>
        <p:txBody>
          <a:bodyPr>
            <a:spAutoFit/>
          </a:bodyPr>
          <a:lstStyle/>
          <a:p>
            <a:pPr marL="38100" indent="0">
              <a:buNone/>
            </a:pPr>
            <a:r>
              <a:rPr lang="en-US" sz="2800" dirty="0"/>
              <a:t>Basic structure: </a:t>
            </a:r>
          </a:p>
          <a:p>
            <a:pPr marL="38100" indent="0">
              <a:buNone/>
            </a:pPr>
            <a:r>
              <a:rPr lang="en-US" sz="2800" dirty="0" err="1"/>
              <a:t>dpylr</a:t>
            </a:r>
            <a:r>
              <a:rPr lang="en-US" sz="2800" dirty="0"/>
              <a:t> function(data, specifics)</a:t>
            </a:r>
          </a:p>
          <a:p>
            <a:pPr marL="38100"/>
            <a:r>
              <a:rPr lang="en-US" sz="2800" dirty="0"/>
              <a:t>Example: </a:t>
            </a:r>
          </a:p>
          <a:p>
            <a:pPr marL="38100"/>
            <a:r>
              <a:rPr lang="en-US" sz="2800" dirty="0">
                <a:solidFill>
                  <a:srgbClr val="066FC0"/>
                </a:solidFill>
              </a:rPr>
              <a:t>arrange(</a:t>
            </a:r>
            <a:r>
              <a:rPr lang="en-US" sz="2800" dirty="0" err="1">
                <a:solidFill>
                  <a:srgbClr val="066FC0"/>
                </a:solidFill>
              </a:rPr>
              <a:t>pbc</a:t>
            </a:r>
            <a:r>
              <a:rPr lang="en-US" sz="2800" dirty="0">
                <a:solidFill>
                  <a:srgbClr val="066FC0"/>
                </a:solidFill>
              </a:rPr>
              <a:t>, age)</a:t>
            </a:r>
          </a:p>
          <a:p>
            <a:pPr marL="381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721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22DB132-67B5-0D4C-8526-98DA3632BC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1373540"/>
            <a:ext cx="9296400" cy="5232400"/>
          </a:xfrm>
          <a:prstGeom prst="rect">
            <a:avLst/>
          </a:prstGeom>
        </p:spPr>
      </p:pic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-190234"/>
            <a:ext cx="10515600" cy="1325563"/>
          </a:xfrm>
        </p:spPr>
        <p:txBody>
          <a:bodyPr>
            <a:normAutofit/>
          </a:bodyPr>
          <a:lstStyle/>
          <a:p>
            <a:r>
              <a:rPr lang="en-US" sz="6000" b="1" dirty="0">
                <a:latin typeface="+mn-lt"/>
              </a:rPr>
              <a:t>Save a table as a file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7861B3-17E1-CF42-AEE4-2B68591A64C8}"/>
              </a:ext>
            </a:extLst>
          </p:cNvPr>
          <p:cNvSpPr/>
          <p:nvPr/>
        </p:nvSpPr>
        <p:spPr>
          <a:xfrm>
            <a:off x="6354774" y="5271633"/>
            <a:ext cx="4260217" cy="2169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E3CE56-CC07-D74B-B091-8921414CE83E}"/>
              </a:ext>
            </a:extLst>
          </p:cNvPr>
          <p:cNvSpPr txBox="1"/>
          <p:nvPr/>
        </p:nvSpPr>
        <p:spPr>
          <a:xfrm>
            <a:off x="944545" y="830782"/>
            <a:ext cx="1062110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spc="-90" dirty="0" err="1">
                <a:solidFill>
                  <a:srgbClr val="066FC0"/>
                </a:solidFill>
                <a:cs typeface="Trebuchet MS"/>
              </a:rPr>
              <a:t>write.table</a:t>
            </a:r>
            <a:r>
              <a:rPr lang="en-US" sz="3200" spc="-90" dirty="0">
                <a:solidFill>
                  <a:srgbClr val="066FC0"/>
                </a:solidFill>
                <a:cs typeface="Trebuchet MS"/>
              </a:rPr>
              <a:t>(pbc_mutate,"pbc_mutate.txt",</a:t>
            </a:r>
            <a:r>
              <a:rPr lang="en-US" sz="3200" spc="-90" dirty="0" err="1">
                <a:solidFill>
                  <a:srgbClr val="066FC0"/>
                </a:solidFill>
                <a:cs typeface="Trebuchet MS"/>
              </a:rPr>
              <a:t>row.names</a:t>
            </a:r>
            <a:r>
              <a:rPr lang="en-US" sz="3200" spc="-90" dirty="0">
                <a:solidFill>
                  <a:srgbClr val="066FC0"/>
                </a:solidFill>
                <a:cs typeface="Trebuchet MS"/>
              </a:rPr>
              <a:t>=</a:t>
            </a:r>
            <a:r>
              <a:rPr lang="en-US" sz="3200" spc="-90" dirty="0" err="1">
                <a:solidFill>
                  <a:srgbClr val="066FC0"/>
                </a:solidFill>
                <a:cs typeface="Trebuchet MS"/>
              </a:rPr>
              <a:t>F,sep</a:t>
            </a:r>
            <a:r>
              <a:rPr lang="en-US" sz="3200" spc="-90" dirty="0">
                <a:solidFill>
                  <a:srgbClr val="066FC0"/>
                </a:solidFill>
                <a:cs typeface="Trebuchet MS"/>
              </a:rPr>
              <a:t>="\t")</a:t>
            </a:r>
          </a:p>
          <a:p>
            <a:endParaRPr lang="en-US" sz="3200" dirty="0">
              <a:solidFill>
                <a:srgbClr val="066F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145765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7D426B-335E-8740-A4A1-2A7C81E4EA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5409" y="186435"/>
            <a:ext cx="7941183" cy="615553"/>
          </a:xfrm>
        </p:spPr>
        <p:txBody>
          <a:bodyPr>
            <a:noAutofit/>
          </a:bodyPr>
          <a:lstStyle/>
          <a:p>
            <a:r>
              <a:rPr lang="en-US" sz="6000" b="1" dirty="0">
                <a:latin typeface="+mn-lt"/>
              </a:rPr>
              <a:t>Pipes!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56B034-CAFD-7141-88CD-BEA16B1414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0576" y="953693"/>
            <a:ext cx="11635408" cy="571787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/>
              <a:t>Let’s say I want to know the average age for males versus females I could:</a:t>
            </a:r>
          </a:p>
          <a:p>
            <a:pPr marL="0" indent="0">
              <a:buNone/>
            </a:pPr>
            <a:r>
              <a:rPr lang="en-US" dirty="0" err="1"/>
              <a:t>group_by_sex</a:t>
            </a:r>
            <a:r>
              <a:rPr lang="en-US" dirty="0"/>
              <a:t> &lt;- </a:t>
            </a:r>
            <a:r>
              <a:rPr lang="en-US" dirty="0" err="1"/>
              <a:t>group_by</a:t>
            </a:r>
            <a:r>
              <a:rPr lang="en-US" dirty="0"/>
              <a:t>(</a:t>
            </a:r>
            <a:r>
              <a:rPr lang="en-US" dirty="0" err="1"/>
              <a:t>pbc,sex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 err="1"/>
              <a:t>ave_age_sex</a:t>
            </a:r>
            <a:r>
              <a:rPr lang="en-US" dirty="0"/>
              <a:t> &lt;-</a:t>
            </a:r>
            <a:r>
              <a:rPr lang="en-US" dirty="0" err="1"/>
              <a:t>summarise</a:t>
            </a:r>
            <a:r>
              <a:rPr lang="en-US" dirty="0"/>
              <a:t>(</a:t>
            </a:r>
            <a:r>
              <a:rPr lang="en-US" dirty="0" err="1"/>
              <a:t>group_by_sex</a:t>
            </a:r>
            <a:r>
              <a:rPr lang="en-US" dirty="0"/>
              <a:t>, mean = mean(age))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OR. </a:t>
            </a:r>
          </a:p>
          <a:p>
            <a:pPr marL="0" indent="0">
              <a:buNone/>
            </a:pPr>
            <a:endParaRPr lang="en-US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dirty="0"/>
              <a:t>Use a pipe! %&gt;%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This allows sequential operations to be done on the same dataset:</a:t>
            </a:r>
            <a:endParaRPr lang="en-US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dirty="0" err="1">
                <a:solidFill>
                  <a:srgbClr val="0070C0"/>
                </a:solidFill>
              </a:rPr>
              <a:t>pbc_final</a:t>
            </a:r>
            <a:r>
              <a:rPr lang="en-US" dirty="0">
                <a:solidFill>
                  <a:srgbClr val="0070C0"/>
                </a:solidFill>
              </a:rPr>
              <a:t> &lt;- </a:t>
            </a:r>
            <a:r>
              <a:rPr lang="en-US" dirty="0" err="1">
                <a:solidFill>
                  <a:srgbClr val="0070C0"/>
                </a:solidFill>
              </a:rPr>
              <a:t>pbc</a:t>
            </a:r>
            <a:r>
              <a:rPr lang="en-US" dirty="0">
                <a:solidFill>
                  <a:srgbClr val="0070C0"/>
                </a:solidFill>
              </a:rPr>
              <a:t> %&gt;% </a:t>
            </a:r>
            <a:r>
              <a:rPr lang="en-US" dirty="0" err="1">
                <a:solidFill>
                  <a:srgbClr val="0070C0"/>
                </a:solidFill>
              </a:rPr>
              <a:t>group_by</a:t>
            </a:r>
            <a:r>
              <a:rPr lang="en-US" dirty="0">
                <a:solidFill>
                  <a:srgbClr val="0070C0"/>
                </a:solidFill>
              </a:rPr>
              <a:t>(sex) %&gt;% </a:t>
            </a:r>
            <a:r>
              <a:rPr lang="en-US" dirty="0" err="1">
                <a:solidFill>
                  <a:srgbClr val="0070C0"/>
                </a:solidFill>
              </a:rPr>
              <a:t>summarise</a:t>
            </a:r>
            <a:r>
              <a:rPr lang="en-US" dirty="0">
                <a:solidFill>
                  <a:srgbClr val="0070C0"/>
                </a:solidFill>
              </a:rPr>
              <a:t>(</a:t>
            </a:r>
            <a:r>
              <a:rPr lang="en-US" dirty="0" err="1">
                <a:solidFill>
                  <a:srgbClr val="0070C0"/>
                </a:solidFill>
              </a:rPr>
              <a:t>new_col</a:t>
            </a:r>
            <a:r>
              <a:rPr lang="en-US" dirty="0">
                <a:solidFill>
                  <a:srgbClr val="0070C0"/>
                </a:solidFill>
              </a:rPr>
              <a:t> = mean(age))</a:t>
            </a:r>
          </a:p>
          <a:p>
            <a:pPr marL="0" indent="0">
              <a:buNone/>
            </a:pPr>
            <a:r>
              <a:rPr lang="en-US" dirty="0">
                <a:solidFill>
                  <a:srgbClr val="0070C0"/>
                </a:solidFill>
              </a:rPr>
              <a:t>View(</a:t>
            </a:r>
            <a:r>
              <a:rPr lang="en-US" dirty="0" err="1">
                <a:solidFill>
                  <a:srgbClr val="0070C0"/>
                </a:solidFill>
              </a:rPr>
              <a:t>pbc_final</a:t>
            </a:r>
            <a:r>
              <a:rPr lang="en-US" dirty="0">
                <a:solidFill>
                  <a:srgbClr val="0070C0"/>
                </a:solidFill>
              </a:rPr>
              <a:t>)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5587068-ACCC-014A-ABCF-7F4F2B54756A}"/>
              </a:ext>
            </a:extLst>
          </p:cNvPr>
          <p:cNvSpPr/>
          <p:nvPr/>
        </p:nvSpPr>
        <p:spPr>
          <a:xfrm>
            <a:off x="3061252" y="3812629"/>
            <a:ext cx="267693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Keyboard Shortcut:</a:t>
            </a:r>
          </a:p>
          <a:p>
            <a:r>
              <a:rPr lang="en-US" sz="2000" dirty="0" err="1"/>
              <a:t>PC:Ctrl+Shift+M</a:t>
            </a:r>
            <a:endParaRPr lang="en-US" sz="2000" dirty="0"/>
          </a:p>
          <a:p>
            <a:r>
              <a:rPr lang="en-US" sz="2000" dirty="0" err="1"/>
              <a:t>Mac:Cmd+Shift+M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6166215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EB19C04-93FC-6A4E-B9CB-33E9476A7C44}"/>
              </a:ext>
            </a:extLst>
          </p:cNvPr>
          <p:cNvSpPr/>
          <p:nvPr/>
        </p:nvSpPr>
        <p:spPr>
          <a:xfrm>
            <a:off x="297712" y="303591"/>
            <a:ext cx="4019107" cy="616100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94360" y="637125"/>
            <a:ext cx="3163824" cy="52563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12700" algn="ctr"/>
            <a:r>
              <a:rPr lang="en-US" kern="1200" spc="-114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What </a:t>
            </a:r>
            <a:r>
              <a:rPr lang="en-US" kern="1200" spc="-155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is</a:t>
            </a:r>
            <a:endParaRPr lang="en-US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graphicFrame>
        <p:nvGraphicFramePr>
          <p:cNvPr id="5" name="object 3">
            <a:extLst>
              <a:ext uri="{FF2B5EF4-FFF2-40B4-BE49-F238E27FC236}">
                <a16:creationId xmlns:a16="http://schemas.microsoft.com/office/drawing/2014/main" id="{8ED84DF7-B97E-4CB0-900C-8B8EF65D41B4}"/>
              </a:ext>
            </a:extLst>
          </p:cNvPr>
          <p:cNvGraphicFramePr/>
          <p:nvPr/>
        </p:nvGraphicFramePr>
        <p:xfrm>
          <a:off x="4517136" y="303591"/>
          <a:ext cx="7242048" cy="54175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07CADD4C-0412-5D41-90A2-98CE9217CAA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57706" y="3603539"/>
            <a:ext cx="1612900" cy="1257300"/>
          </a:xfrm>
          <a:prstGeom prst="rect">
            <a:avLst/>
          </a:prstGeom>
        </p:spPr>
      </p:pic>
      <p:sp>
        <p:nvSpPr>
          <p:cNvPr id="8" name="Rectangle 7" descr="Marker">
            <a:extLst>
              <a:ext uri="{FF2B5EF4-FFF2-40B4-BE49-F238E27FC236}">
                <a16:creationId xmlns:a16="http://schemas.microsoft.com/office/drawing/2014/main" id="{BB92E840-A69C-B243-B334-3DC4C1B2291B}"/>
              </a:ext>
            </a:extLst>
          </p:cNvPr>
          <p:cNvSpPr/>
          <p:nvPr/>
        </p:nvSpPr>
        <p:spPr>
          <a:xfrm>
            <a:off x="5554359" y="5738020"/>
            <a:ext cx="924626" cy="924626"/>
          </a:xfrm>
          <a:prstGeom prst="rect">
            <a:avLst/>
          </a:prstGeom>
          <a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FF08028-F321-DC4A-874C-3E97A8898CF2}"/>
              </a:ext>
            </a:extLst>
          </p:cNvPr>
          <p:cNvGrpSpPr/>
          <p:nvPr/>
        </p:nvGrpSpPr>
        <p:grpSpPr>
          <a:xfrm>
            <a:off x="6313311" y="5359764"/>
            <a:ext cx="4571887" cy="1681139"/>
            <a:chOff x="1941716" y="4203567"/>
            <a:chExt cx="4571887" cy="1681139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186458D-4227-C34B-83C2-77944A0E5CDA}"/>
                </a:ext>
              </a:extLst>
            </p:cNvPr>
            <p:cNvSpPr/>
            <p:nvPr/>
          </p:nvSpPr>
          <p:spPr>
            <a:xfrm>
              <a:off x="1941716" y="4203567"/>
              <a:ext cx="4571887" cy="1681139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F209665-B879-9141-90FF-FE20A867E9FE}"/>
                </a:ext>
              </a:extLst>
            </p:cNvPr>
            <p:cNvSpPr txBox="1"/>
            <p:nvPr/>
          </p:nvSpPr>
          <p:spPr>
            <a:xfrm>
              <a:off x="1941716" y="4203567"/>
              <a:ext cx="4571887" cy="168113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77921" tIns="177921" rIns="177921" bIns="177921" numCol="1" spcCol="1270" anchor="ctr" anchorCtr="0">
              <a:noAutofit/>
            </a:bodyPr>
            <a:lstStyle/>
            <a:p>
              <a:pPr lvl="0" defTabSz="977900">
                <a:spcBef>
                  <a:spcPct val="0"/>
                </a:spcBef>
                <a:spcAft>
                  <a:spcPct val="35000"/>
                </a:spcAft>
              </a:pPr>
              <a:r>
                <a:rPr lang="en-US" sz="2400" dirty="0">
                  <a:hlinkClick r:id="rId11"/>
                </a:rPr>
                <a:t>https://www.r-project.org/</a:t>
              </a:r>
              <a:endParaRPr lang="en-US" sz="22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71844539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1032E82-3E3C-7649-9C2A-9F758CA6E8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550" y="356057"/>
            <a:ext cx="11658600" cy="6206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80901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103B22-C583-AE41-A05F-E33525083A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Live Demo-Data Wrangling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027418-EC9C-7349-8DC8-8296AF4AC7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Using the pre-made R Notebook `</a:t>
            </a:r>
            <a:r>
              <a:rPr lang="en-US" dirty="0" err="1"/>
              <a:t>Intro_R.Rmd</a:t>
            </a:r>
            <a:r>
              <a:rPr lang="en-US" dirty="0"/>
              <a:t>` we will explore the following data manipulations:</a:t>
            </a:r>
          </a:p>
          <a:p>
            <a:pPr lvl="1"/>
            <a:r>
              <a:rPr lang="en-US" dirty="0"/>
              <a:t>Arrange</a:t>
            </a:r>
          </a:p>
          <a:p>
            <a:pPr lvl="1"/>
            <a:r>
              <a:rPr lang="en-US" dirty="0"/>
              <a:t>Select</a:t>
            </a:r>
          </a:p>
          <a:p>
            <a:pPr lvl="1"/>
            <a:r>
              <a:rPr lang="en-US" dirty="0"/>
              <a:t>Filter </a:t>
            </a:r>
          </a:p>
          <a:p>
            <a:pPr lvl="1"/>
            <a:r>
              <a:rPr lang="en-US" dirty="0"/>
              <a:t>Mutate</a:t>
            </a:r>
          </a:p>
          <a:p>
            <a:pPr lvl="1"/>
            <a:r>
              <a:rPr lang="en-US" dirty="0"/>
              <a:t>Summarize </a:t>
            </a:r>
          </a:p>
          <a:p>
            <a:pPr lvl="1"/>
            <a:r>
              <a:rPr lang="en-US" dirty="0" err="1"/>
              <a:t>GroupBy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601761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0885F9-6295-C549-AEE3-AD887855F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9E6F75-0539-B840-B533-906C5C890B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data manipulation options are available?</a:t>
            </a:r>
          </a:p>
          <a:p>
            <a:endParaRPr lang="en-US" dirty="0"/>
          </a:p>
          <a:p>
            <a:r>
              <a:rPr lang="en-US" dirty="0"/>
              <a:t>Which operation would you use to create a new column of data?</a:t>
            </a:r>
          </a:p>
          <a:p>
            <a:endParaRPr lang="en-US" dirty="0"/>
          </a:p>
          <a:p>
            <a:r>
              <a:rPr lang="en-US" dirty="0"/>
              <a:t>Which two options are available for arranging data?</a:t>
            </a:r>
          </a:p>
          <a:p>
            <a:endParaRPr lang="en-US" dirty="0"/>
          </a:p>
          <a:p>
            <a:r>
              <a:rPr lang="en-US" dirty="0"/>
              <a:t>What symbol is used to join multiple commands?</a:t>
            </a:r>
          </a:p>
        </p:txBody>
      </p:sp>
    </p:spTree>
    <p:extLst>
      <p:ext uri="{BB962C8B-B14F-4D97-AF65-F5344CB8AC3E}">
        <p14:creationId xmlns:p14="http://schemas.microsoft.com/office/powerpoint/2010/main" val="112698896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8">
            <a:extLst>
              <a:ext uri="{FF2B5EF4-FFF2-40B4-BE49-F238E27FC236}">
                <a16:creationId xmlns:a16="http://schemas.microsoft.com/office/drawing/2014/main" id="{7905BA41-EE6E-4F80-8636-447F22DD72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48465" y="3298722"/>
            <a:ext cx="8495070" cy="1784402"/>
          </a:xfrm>
        </p:spPr>
        <p:txBody>
          <a:bodyPr anchor="b">
            <a:normAutofit/>
          </a:bodyPr>
          <a:lstStyle/>
          <a:p>
            <a:r>
              <a:rPr lang="en-US" b="1">
                <a:solidFill>
                  <a:srgbClr val="FFFFFF"/>
                </a:solidFill>
                <a:latin typeface="+mn-lt"/>
              </a:rPr>
              <a:t>Data visualization in R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D7549B2-EE05-4558-8C64-AC46755F2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25914" y="889251"/>
            <a:ext cx="2140172" cy="2140172"/>
          </a:xfrm>
          <a:prstGeom prst="ellipse">
            <a:avLst/>
          </a:prstGeom>
          <a:solidFill>
            <a:srgbClr val="FFFFFF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Graphic 5" descr="Bar chart">
            <a:extLst>
              <a:ext uri="{FF2B5EF4-FFF2-40B4-BE49-F238E27FC236}">
                <a16:creationId xmlns:a16="http://schemas.microsoft.com/office/drawing/2014/main" id="{96B1F6E6-0708-4869-BD6F-D100E7F34C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08264" y="1371601"/>
            <a:ext cx="1175474" cy="1175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80892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82432-31C7-5E45-9989-FDDA2BF90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Visualizations for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62F042-E37F-864B-A457-35891ACB6F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Bar plot</a:t>
            </a:r>
          </a:p>
          <a:p>
            <a:r>
              <a:rPr lang="en-US" dirty="0"/>
              <a:t>Histogram</a:t>
            </a:r>
          </a:p>
          <a:p>
            <a:r>
              <a:rPr lang="en-US" dirty="0"/>
              <a:t>Density Plot</a:t>
            </a:r>
          </a:p>
          <a:p>
            <a:r>
              <a:rPr lang="en-US" dirty="0"/>
              <a:t>Scatter plot</a:t>
            </a:r>
          </a:p>
          <a:p>
            <a:r>
              <a:rPr lang="en-US" dirty="0"/>
              <a:t>Faceted plots (multiple plots in the same figure)</a:t>
            </a:r>
          </a:p>
          <a:p>
            <a:r>
              <a:rPr lang="en-US" dirty="0"/>
              <a:t>And more! </a:t>
            </a:r>
          </a:p>
        </p:txBody>
      </p:sp>
    </p:spTree>
    <p:extLst>
      <p:ext uri="{BB962C8B-B14F-4D97-AF65-F5344CB8AC3E}">
        <p14:creationId xmlns:p14="http://schemas.microsoft.com/office/powerpoint/2010/main" val="244825297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AAD52-32BE-EA47-A4B4-2CA4C0CCF0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919" y="490118"/>
            <a:ext cx="12001081" cy="1325563"/>
          </a:xfrm>
        </p:spPr>
        <p:txBody>
          <a:bodyPr>
            <a:noAutofit/>
          </a:bodyPr>
          <a:lstStyle/>
          <a:p>
            <a:r>
              <a:rPr lang="en-US" sz="5400" b="1" dirty="0">
                <a:latin typeface="+mn-lt"/>
              </a:rPr>
              <a:t>ggplot2: Visualize your data</a:t>
            </a:r>
            <a:br>
              <a:rPr lang="en-US" sz="5400" b="1" dirty="0">
                <a:latin typeface="+mn-lt"/>
              </a:rPr>
            </a:br>
            <a:endParaRPr lang="en-US" sz="5400" b="1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EAD595-77F6-9849-A5E6-7B356E766E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4127"/>
            <a:ext cx="10515600" cy="4351338"/>
          </a:xfrm>
        </p:spPr>
        <p:txBody>
          <a:bodyPr>
            <a:normAutofit/>
          </a:bodyPr>
          <a:lstStyle/>
          <a:p>
            <a:pPr marL="571500" indent="-571500"/>
            <a:r>
              <a:rPr lang="en-US" sz="3600" dirty="0"/>
              <a:t>Easy out of box formatting </a:t>
            </a:r>
          </a:p>
          <a:p>
            <a:pPr marL="571500" indent="-571500"/>
            <a:r>
              <a:rPr lang="en-US" sz="3600" dirty="0"/>
              <a:t>Handles  complex data quickly</a:t>
            </a:r>
          </a:p>
          <a:p>
            <a:pPr marL="571500" indent="-571500"/>
            <a:r>
              <a:rPr lang="en-US" sz="3600" dirty="0"/>
              <a:t>Default options are aesthetically pleasing</a:t>
            </a:r>
          </a:p>
          <a:p>
            <a:pPr marL="571500" indent="-571500"/>
            <a:r>
              <a:rPr lang="en-US" sz="3600" dirty="0"/>
              <a:t>Layering system = add complexity as you go</a:t>
            </a:r>
          </a:p>
          <a:p>
            <a:pPr marL="571500" indent="-571500"/>
            <a:r>
              <a:rPr lang="en-US" sz="3600" dirty="0"/>
              <a:t>Automatic scaling generally works well</a:t>
            </a:r>
          </a:p>
          <a:p>
            <a:pPr marL="571500" indent="-571500"/>
            <a:r>
              <a:rPr lang="en-US" sz="3600" dirty="0"/>
              <a:t>Great documentation and support</a:t>
            </a:r>
          </a:p>
          <a:p>
            <a:endParaRPr lang="en-US" sz="3600" dirty="0"/>
          </a:p>
        </p:txBody>
      </p:sp>
      <p:pic>
        <p:nvPicPr>
          <p:cNvPr id="4" name="Google Shape;181;p34">
            <a:extLst>
              <a:ext uri="{FF2B5EF4-FFF2-40B4-BE49-F238E27FC236}">
                <a16:creationId xmlns:a16="http://schemas.microsoft.com/office/drawing/2014/main" id="{772DF7E7-F1CA-AB4F-A725-07E0DD44E66E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028386" y="0"/>
            <a:ext cx="2744514" cy="295862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2939533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AAD52-32BE-EA47-A4B4-2CA4C0CCF0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919" y="490118"/>
            <a:ext cx="12001081" cy="1325563"/>
          </a:xfrm>
        </p:spPr>
        <p:txBody>
          <a:bodyPr>
            <a:noAutofit/>
          </a:bodyPr>
          <a:lstStyle/>
          <a:p>
            <a:r>
              <a:rPr lang="en-US" sz="5400" b="1" dirty="0">
                <a:latin typeface="+mn-lt"/>
              </a:rPr>
              <a:t>ggplot2: Visualize your data</a:t>
            </a:r>
            <a:br>
              <a:rPr lang="en-US" sz="5400" b="1" dirty="0">
                <a:latin typeface="+mn-lt"/>
              </a:rPr>
            </a:br>
            <a:endParaRPr lang="en-US" sz="5400" b="1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EAD595-77F6-9849-A5E6-7B356E766E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4126"/>
            <a:ext cx="8085083" cy="5002287"/>
          </a:xfrm>
        </p:spPr>
        <p:txBody>
          <a:bodyPr>
            <a:normAutofit fontScale="85000" lnSpcReduction="20000"/>
          </a:bodyPr>
          <a:lstStyle/>
          <a:p>
            <a:pPr marL="38100" indent="0">
              <a:buNone/>
            </a:pPr>
            <a:r>
              <a:rPr lang="en-US" sz="3200" dirty="0"/>
              <a:t>What you need:</a:t>
            </a:r>
          </a:p>
          <a:p>
            <a:pPr marL="0" indent="0">
              <a:buNone/>
            </a:pPr>
            <a:r>
              <a:rPr lang="en-US" sz="3200" dirty="0"/>
              <a:t>1. A data object</a:t>
            </a:r>
          </a:p>
          <a:p>
            <a:pPr marL="0" indent="0">
              <a:buNone/>
            </a:pPr>
            <a:r>
              <a:rPr lang="en-US" sz="3200" dirty="0"/>
              <a:t>2. Aesthetic mappings (</a:t>
            </a:r>
            <a:r>
              <a:rPr lang="en-US" sz="3200" dirty="0" err="1"/>
              <a:t>aes</a:t>
            </a:r>
            <a:r>
              <a:rPr lang="en-US" sz="3200" dirty="0"/>
              <a:t>): how variables in the data are assigned to visual properties</a:t>
            </a:r>
          </a:p>
          <a:p>
            <a:pPr lvl="1"/>
            <a:r>
              <a:rPr lang="en-US" sz="3200" dirty="0"/>
              <a:t>x- and y-direction</a:t>
            </a:r>
          </a:p>
          <a:p>
            <a:pPr lvl="1"/>
            <a:r>
              <a:rPr lang="en-US" sz="3200" dirty="0"/>
              <a:t>shapes, colors, lines</a:t>
            </a:r>
          </a:p>
          <a:p>
            <a:pPr marL="0" indent="0">
              <a:buNone/>
            </a:pPr>
            <a:r>
              <a:rPr lang="en-US" sz="3200" dirty="0"/>
              <a:t>3. A geometry object (</a:t>
            </a:r>
            <a:r>
              <a:rPr lang="en-US" sz="3200" dirty="0" err="1"/>
              <a:t>geom</a:t>
            </a:r>
            <a:r>
              <a:rPr lang="en-US" sz="3200" dirty="0"/>
              <a:t>): the type of plot</a:t>
            </a:r>
          </a:p>
          <a:p>
            <a:pPr marL="38100" indent="0">
              <a:buNone/>
            </a:pPr>
            <a:endParaRPr lang="en-US" sz="3200" dirty="0"/>
          </a:p>
          <a:p>
            <a:pPr marL="38100" indent="0">
              <a:buNone/>
            </a:pPr>
            <a:r>
              <a:rPr lang="en-US" sz="3200" dirty="0"/>
              <a:t>Basic structure:</a:t>
            </a:r>
          </a:p>
          <a:p>
            <a:pPr marL="38100" indent="0">
              <a:buNone/>
            </a:pPr>
            <a:r>
              <a:rPr lang="en-US" sz="3200" dirty="0" err="1"/>
              <a:t>ggplot</a:t>
            </a:r>
            <a:r>
              <a:rPr lang="en-US" sz="3200" dirty="0"/>
              <a:t>(data, </a:t>
            </a:r>
            <a:r>
              <a:rPr lang="en-US" sz="3200" dirty="0" err="1"/>
              <a:t>aes</a:t>
            </a:r>
            <a:r>
              <a:rPr lang="en-US" sz="3200" dirty="0"/>
              <a:t>(x=variable)) + </a:t>
            </a:r>
            <a:r>
              <a:rPr lang="en-US" sz="3200" dirty="0" err="1"/>
              <a:t>geom_type</a:t>
            </a:r>
            <a:r>
              <a:rPr lang="en-US" sz="3200" dirty="0"/>
              <a:t>()</a:t>
            </a:r>
          </a:p>
          <a:p>
            <a:pPr marL="38100" indent="0">
              <a:buNone/>
            </a:pPr>
            <a:r>
              <a:rPr lang="en-US" sz="3200" dirty="0"/>
              <a:t>Example:</a:t>
            </a:r>
          </a:p>
          <a:p>
            <a:pPr marL="38100" indent="0">
              <a:buNone/>
            </a:pPr>
            <a:r>
              <a:rPr lang="en-US" sz="3200" dirty="0" err="1"/>
              <a:t>ggplot</a:t>
            </a:r>
            <a:r>
              <a:rPr lang="en-US" sz="3200" dirty="0"/>
              <a:t>(</a:t>
            </a:r>
            <a:r>
              <a:rPr lang="en-US" sz="3200" dirty="0" err="1"/>
              <a:t>pbc</a:t>
            </a:r>
            <a:r>
              <a:rPr lang="en-US" sz="3200" dirty="0"/>
              <a:t>, </a:t>
            </a:r>
            <a:r>
              <a:rPr lang="en-US" sz="3200" dirty="0" err="1"/>
              <a:t>aes</a:t>
            </a:r>
            <a:r>
              <a:rPr lang="en-US" sz="3200" dirty="0"/>
              <a:t>(x=sex)) + </a:t>
            </a:r>
            <a:r>
              <a:rPr lang="en-US" sz="3200" dirty="0" err="1"/>
              <a:t>geom_bar</a:t>
            </a:r>
            <a:r>
              <a:rPr lang="en-US" sz="3200" dirty="0"/>
              <a:t>()</a:t>
            </a:r>
          </a:p>
        </p:txBody>
      </p:sp>
      <p:pic>
        <p:nvPicPr>
          <p:cNvPr id="4" name="Google Shape;181;p34">
            <a:extLst>
              <a:ext uri="{FF2B5EF4-FFF2-40B4-BE49-F238E27FC236}">
                <a16:creationId xmlns:a16="http://schemas.microsoft.com/office/drawing/2014/main" id="{772DF7E7-F1CA-AB4F-A725-07E0DD44E66E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028386" y="0"/>
            <a:ext cx="2744514" cy="295862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7322400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0F87F-13CD-0648-88C8-0A96564AB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dirty="0">
                <a:latin typeface="+mn-lt"/>
              </a:rPr>
              <a:t>Aesthetic mapping options  </a:t>
            </a:r>
          </a:p>
        </p:txBody>
      </p:sp>
      <p:pic>
        <p:nvPicPr>
          <p:cNvPr id="4" name="Google Shape;231;p42">
            <a:extLst>
              <a:ext uri="{FF2B5EF4-FFF2-40B4-BE49-F238E27FC236}">
                <a16:creationId xmlns:a16="http://schemas.microsoft.com/office/drawing/2014/main" id="{30066A39-2FB0-3A4E-ACA9-5DFB0C110974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060028" y="1481959"/>
            <a:ext cx="7325711" cy="513955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2480520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555D6E-B92F-2B44-919B-AAAE28FB7A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dirty="0">
                <a:latin typeface="+mn-lt"/>
              </a:rPr>
              <a:t>ggplot2:Faceting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2FE2CD-5D82-7342-8EDC-7E559BE9A8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Divide a plot into subplots based on one or more discrete variable</a:t>
            </a:r>
          </a:p>
          <a:p>
            <a:r>
              <a:rPr lang="en-US" dirty="0"/>
              <a:t>Can be used with a variety of plot types</a:t>
            </a:r>
          </a:p>
          <a:p>
            <a:r>
              <a:rPr lang="en-US" dirty="0"/>
              <a:t>There are a couple of facet flavors </a:t>
            </a:r>
          </a:p>
          <a:p>
            <a:r>
              <a:rPr lang="en-US" dirty="0"/>
              <a:t>We will use facet wrap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7DF0EB-2521-F646-A79E-1390F3183A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702" y="4001294"/>
            <a:ext cx="7821764" cy="259260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A643B69-C365-0542-9FB6-166AA698EA38}"/>
              </a:ext>
            </a:extLst>
          </p:cNvPr>
          <p:cNvSpPr/>
          <p:nvPr/>
        </p:nvSpPr>
        <p:spPr>
          <a:xfrm>
            <a:off x="9138384" y="4303563"/>
            <a:ext cx="1594498" cy="1522277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7000" b="-7000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4088911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2254BB-F608-184E-BA6E-169306111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dirty="0" err="1">
                <a:latin typeface="+mn-lt"/>
              </a:rPr>
              <a:t>tidr:gather</a:t>
            </a:r>
            <a:endParaRPr lang="en-US" sz="6000" b="1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9A8354-4104-AE44-B9F0-4A67505445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607629" cy="4351338"/>
          </a:xfrm>
        </p:spPr>
        <p:txBody>
          <a:bodyPr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US" dirty="0"/>
              <a:t>Typically, each variable is in its own column and each observation/case is its own row</a:t>
            </a:r>
          </a:p>
          <a:p>
            <a:pPr lvl="0">
              <a:lnSpc>
                <a:spcPct val="100000"/>
              </a:lnSpc>
            </a:pPr>
            <a:r>
              <a:rPr lang="en-US" dirty="0"/>
              <a:t>Transform data from wide to long format</a:t>
            </a:r>
          </a:p>
          <a:p>
            <a:pPr>
              <a:lnSpc>
                <a:spcPct val="100000"/>
              </a:lnSpc>
            </a:pPr>
            <a:r>
              <a:rPr lang="en-US" b="1" dirty="0"/>
              <a:t>gather(</a:t>
            </a:r>
            <a:r>
              <a:rPr lang="en-US" dirty="0"/>
              <a:t>data, key, value</a:t>
            </a:r>
            <a:r>
              <a:rPr lang="en-US" b="1" dirty="0"/>
              <a:t>)</a:t>
            </a:r>
            <a:endParaRPr lang="en-US" dirty="0"/>
          </a:p>
          <a:p>
            <a:pPr lvl="0">
              <a:lnSpc>
                <a:spcPct val="100000"/>
              </a:lnSpc>
            </a:pPr>
            <a:r>
              <a:rPr lang="en-US" dirty="0"/>
              <a:t>Moves column names into a </a:t>
            </a:r>
            <a:r>
              <a:rPr lang="en-US" b="1" dirty="0"/>
              <a:t>key </a:t>
            </a:r>
            <a:r>
              <a:rPr lang="en-US" dirty="0"/>
              <a:t>column, gathering the column values into a single </a:t>
            </a:r>
            <a:r>
              <a:rPr lang="en-US" b="1" dirty="0"/>
              <a:t>value </a:t>
            </a:r>
            <a:r>
              <a:rPr lang="en-US" dirty="0"/>
              <a:t>column </a:t>
            </a:r>
            <a:r>
              <a:rPr lang="en-US" b="1" dirty="0"/>
              <a:t> 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5AFFB01-FC88-074E-BFFA-51A015E1160F}"/>
              </a:ext>
            </a:extLst>
          </p:cNvPr>
          <p:cNvSpPr/>
          <p:nvPr/>
        </p:nvSpPr>
        <p:spPr>
          <a:xfrm>
            <a:off x="4924251" y="168411"/>
            <a:ext cx="1594498" cy="1522277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7000" b="-7000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759426-1DC5-1F41-829E-320994BC4C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7603" y="3619997"/>
            <a:ext cx="4547098" cy="20191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EE816A9-E5DA-9348-90AD-77EE4ADD1F7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159" r="9970" b="32560"/>
          <a:stretch/>
        </p:blipFill>
        <p:spPr>
          <a:xfrm>
            <a:off x="7445829" y="1559921"/>
            <a:ext cx="4290646" cy="1522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2150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37E1762-730E-C142-B659-A9F2ABCE7F13}"/>
              </a:ext>
            </a:extLst>
          </p:cNvPr>
          <p:cNvSpPr/>
          <p:nvPr/>
        </p:nvSpPr>
        <p:spPr>
          <a:xfrm>
            <a:off x="297712" y="303591"/>
            <a:ext cx="4019107" cy="616100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096" y="986389"/>
            <a:ext cx="3416158" cy="479540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What is RStudio</a:t>
            </a:r>
          </a:p>
        </p:txBody>
      </p:sp>
      <p:graphicFrame>
        <p:nvGraphicFramePr>
          <p:cNvPr id="7" name="object 3">
            <a:extLst>
              <a:ext uri="{FF2B5EF4-FFF2-40B4-BE49-F238E27FC236}">
                <a16:creationId xmlns:a16="http://schemas.microsoft.com/office/drawing/2014/main" id="{F55AFF05-5407-4217-97D7-0E16CE86AFD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93484495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8389682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60EDC20-1355-B443-B236-71DF5CA67C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0524" y="1508054"/>
            <a:ext cx="9392394" cy="534994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00DC8D6-D00F-F849-A043-BF81A72C3EA2}"/>
              </a:ext>
            </a:extLst>
          </p:cNvPr>
          <p:cNvSpPr/>
          <p:nvPr/>
        </p:nvSpPr>
        <p:spPr>
          <a:xfrm>
            <a:off x="1997767" y="937155"/>
            <a:ext cx="484998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err="1">
                <a:solidFill>
                  <a:srgbClr val="0070C0"/>
                </a:solidFill>
              </a:rPr>
              <a:t>ggsave</a:t>
            </a:r>
            <a:r>
              <a:rPr lang="en-US" sz="3200" dirty="0">
                <a:solidFill>
                  <a:srgbClr val="0070C0"/>
                </a:solidFill>
              </a:rPr>
              <a:t>(“</a:t>
            </a:r>
            <a:r>
              <a:rPr lang="en-US" sz="3200" dirty="0" err="1">
                <a:solidFill>
                  <a:srgbClr val="0070C0"/>
                </a:solidFill>
              </a:rPr>
              <a:t>facet_density.png</a:t>
            </a:r>
            <a:r>
              <a:rPr lang="en-US" sz="3200" dirty="0">
                <a:solidFill>
                  <a:srgbClr val="0070C0"/>
                </a:solidFill>
              </a:rPr>
              <a:t>")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712A3E6-B96C-174A-8114-EC39F16C0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532" y="-26090"/>
            <a:ext cx="10515600" cy="1325563"/>
          </a:xfrm>
        </p:spPr>
        <p:txBody>
          <a:bodyPr>
            <a:normAutofit/>
          </a:bodyPr>
          <a:lstStyle/>
          <a:p>
            <a:r>
              <a:rPr lang="en-US" sz="6000" b="1" dirty="0">
                <a:latin typeface="+mn-lt"/>
              </a:rPr>
              <a:t>Saving your beautiful graph!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57DC156-0141-0445-BD25-D239AA1709A5}"/>
              </a:ext>
            </a:extLst>
          </p:cNvPr>
          <p:cNvSpPr/>
          <p:nvPr/>
        </p:nvSpPr>
        <p:spPr>
          <a:xfrm>
            <a:off x="7022019" y="1229542"/>
            <a:ext cx="21511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OR SEE BELOW!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070C6DF-BACD-9D4C-B9B7-67ADC13B2BB3}"/>
              </a:ext>
            </a:extLst>
          </p:cNvPr>
          <p:cNvSpPr/>
          <p:nvPr/>
        </p:nvSpPr>
        <p:spPr>
          <a:xfrm>
            <a:off x="7609353" y="3602319"/>
            <a:ext cx="462592" cy="16625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41E5DA4-7232-1442-AC2B-16ED2DA6F4F3}"/>
              </a:ext>
            </a:extLst>
          </p:cNvPr>
          <p:cNvSpPr/>
          <p:nvPr/>
        </p:nvSpPr>
        <p:spPr>
          <a:xfrm>
            <a:off x="7060588" y="3904537"/>
            <a:ext cx="1131575" cy="16625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EAB1EE1-6891-094B-8684-0C6BB1F865B5}"/>
              </a:ext>
            </a:extLst>
          </p:cNvPr>
          <p:cNvSpPr/>
          <p:nvPr/>
        </p:nvSpPr>
        <p:spPr>
          <a:xfrm>
            <a:off x="3431969" y="3633848"/>
            <a:ext cx="593766" cy="1662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C438859-96D9-254B-8EC6-16251AE0B2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7946" y="2485175"/>
            <a:ext cx="4381500" cy="41910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E0CAC418-0A2F-8A40-AFF8-3C51DB117248}"/>
              </a:ext>
            </a:extLst>
          </p:cNvPr>
          <p:cNvSpPr/>
          <p:nvPr/>
        </p:nvSpPr>
        <p:spPr>
          <a:xfrm>
            <a:off x="5332021" y="6412675"/>
            <a:ext cx="653143" cy="25905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BB26DB2-4394-224D-863C-F6947B7B6F1E}"/>
              </a:ext>
            </a:extLst>
          </p:cNvPr>
          <p:cNvSpPr/>
          <p:nvPr/>
        </p:nvSpPr>
        <p:spPr>
          <a:xfrm>
            <a:off x="2196662" y="2995448"/>
            <a:ext cx="1156138" cy="1786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67291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136CE-E4A8-DF4B-BE8D-FA9750C862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 on Basic Visualizations</a:t>
            </a:r>
          </a:p>
        </p:txBody>
      </p:sp>
      <p:pic>
        <p:nvPicPr>
          <p:cNvPr id="6" name="Picture 5" descr="Diagram, engineering drawing&#10;&#10;Description automatically generated">
            <a:extLst>
              <a:ext uri="{FF2B5EF4-FFF2-40B4-BE49-F238E27FC236}">
                <a16:creationId xmlns:a16="http://schemas.microsoft.com/office/drawing/2014/main" id="{EAA99D98-D3C8-8F4D-8BA9-4CE71AF7E9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6700" y="1270000"/>
            <a:ext cx="5334000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23341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E5A5B0-0416-0E41-B5C8-B6542286B5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Transferring to your local R instance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E6A9AE-35BC-C34C-96D9-61ECAEDEEA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Select all the files in the workspace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Click more on the lower right panel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Click export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Click download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Unzip this file on your local computer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Open the folder and click on the  file ending in “.</a:t>
            </a:r>
            <a:r>
              <a:rPr lang="en-US" dirty="0" err="1"/>
              <a:t>Rproj</a:t>
            </a:r>
            <a:r>
              <a:rPr lang="en-US" dirty="0"/>
              <a:t>” </a:t>
            </a:r>
          </a:p>
          <a:p>
            <a:pPr lvl="1"/>
            <a:r>
              <a:rPr lang="en-US" dirty="0"/>
              <a:t>This will automatically open </a:t>
            </a:r>
            <a:r>
              <a:rPr lang="en-US" dirty="0" err="1"/>
              <a:t>Rstudio</a:t>
            </a:r>
            <a:r>
              <a:rPr lang="en-US" dirty="0"/>
              <a:t> with all of the files needed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Once in </a:t>
            </a:r>
            <a:r>
              <a:rPr lang="en-US" dirty="0" err="1"/>
              <a:t>Rstudio</a:t>
            </a:r>
            <a:r>
              <a:rPr lang="en-US" dirty="0"/>
              <a:t> click on the file ending in “.</a:t>
            </a:r>
            <a:r>
              <a:rPr lang="en-US" dirty="0" err="1"/>
              <a:t>Rmd</a:t>
            </a:r>
            <a:r>
              <a:rPr lang="en-US" dirty="0"/>
              <a:t>”  for the notebook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You will need to install all of the packages ahead of time</a:t>
            </a:r>
          </a:p>
          <a:p>
            <a:pPr lvl="1"/>
            <a:r>
              <a:rPr lang="en-US" dirty="0" err="1">
                <a:solidFill>
                  <a:srgbClr val="0070C0"/>
                </a:solidFill>
              </a:rPr>
              <a:t>install.packages</a:t>
            </a:r>
            <a:r>
              <a:rPr lang="en-US" dirty="0">
                <a:solidFill>
                  <a:srgbClr val="0070C0"/>
                </a:solidFill>
              </a:rPr>
              <a:t>("</a:t>
            </a:r>
            <a:r>
              <a:rPr lang="en-US" dirty="0" err="1">
                <a:solidFill>
                  <a:srgbClr val="0070C0"/>
                </a:solidFill>
              </a:rPr>
              <a:t>tidyverse</a:t>
            </a:r>
            <a:r>
              <a:rPr lang="en-US" dirty="0">
                <a:solidFill>
                  <a:srgbClr val="0070C0"/>
                </a:solidFill>
              </a:rPr>
              <a:t>")</a:t>
            </a:r>
            <a:endParaRPr lang="en-US" dirty="0">
              <a:solidFill>
                <a:srgbClr val="0070C0"/>
              </a:solidFill>
              <a:cs typeface="Trebuchet MS"/>
            </a:endParaRPr>
          </a:p>
          <a:p>
            <a:pPr lvl="1"/>
            <a:r>
              <a:rPr lang="en-US" dirty="0" err="1">
                <a:solidFill>
                  <a:srgbClr val="0070C0"/>
                </a:solidFill>
              </a:rPr>
              <a:t>install.packages</a:t>
            </a:r>
            <a:r>
              <a:rPr lang="en-US" dirty="0">
                <a:solidFill>
                  <a:srgbClr val="0070C0"/>
                </a:solidFill>
              </a:rPr>
              <a:t>("</a:t>
            </a:r>
            <a:r>
              <a:rPr lang="en-US" dirty="0" err="1">
                <a:solidFill>
                  <a:srgbClr val="0070C0"/>
                </a:solidFill>
              </a:rPr>
              <a:t>ggfortify</a:t>
            </a:r>
            <a:r>
              <a:rPr lang="en-US" dirty="0">
                <a:solidFill>
                  <a:srgbClr val="0070C0"/>
                </a:solidFill>
              </a:rPr>
              <a:t>")</a:t>
            </a:r>
          </a:p>
          <a:p>
            <a:pPr lvl="1"/>
            <a:r>
              <a:rPr lang="en-US" dirty="0" err="1">
                <a:solidFill>
                  <a:srgbClr val="066FC0"/>
                </a:solidFill>
              </a:rPr>
              <a:t>install.packages</a:t>
            </a:r>
            <a:r>
              <a:rPr lang="en-US" dirty="0">
                <a:solidFill>
                  <a:srgbClr val="066FC0"/>
                </a:solidFill>
              </a:rPr>
              <a:t>("</a:t>
            </a:r>
            <a:r>
              <a:rPr lang="en-US" dirty="0" err="1">
                <a:solidFill>
                  <a:srgbClr val="066FC0"/>
                </a:solidFill>
              </a:rPr>
              <a:t>plotly</a:t>
            </a:r>
            <a:r>
              <a:rPr lang="en-US" dirty="0">
                <a:solidFill>
                  <a:srgbClr val="066FC0"/>
                </a:solidFill>
              </a:rPr>
              <a:t>") </a:t>
            </a:r>
          </a:p>
          <a:p>
            <a:pPr lvl="1"/>
            <a:r>
              <a:rPr lang="en-US" dirty="0" err="1">
                <a:solidFill>
                  <a:srgbClr val="066FC0"/>
                </a:solidFill>
              </a:rPr>
              <a:t>install.packages</a:t>
            </a:r>
            <a:r>
              <a:rPr lang="en-US" dirty="0">
                <a:solidFill>
                  <a:srgbClr val="066FC0"/>
                </a:solidFill>
              </a:rPr>
              <a:t>("</a:t>
            </a:r>
            <a:r>
              <a:rPr lang="en-US" dirty="0" err="1">
                <a:solidFill>
                  <a:srgbClr val="066FC0"/>
                </a:solidFill>
              </a:rPr>
              <a:t>ggThemeAssist</a:t>
            </a:r>
            <a:r>
              <a:rPr lang="en-US" dirty="0">
                <a:solidFill>
                  <a:srgbClr val="066FC0"/>
                </a:solidFill>
              </a:rPr>
              <a:t>") </a:t>
            </a:r>
          </a:p>
          <a:p>
            <a:pPr lvl="1"/>
            <a:endParaRPr lang="en-US" dirty="0">
              <a:solidFill>
                <a:srgbClr val="0070C0"/>
              </a:solidFill>
            </a:endParaRP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106348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2055188-75FE-0E49-B0FA-EEB574E2DA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7494"/>
            <a:ext cx="12192000" cy="596301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0E8581C-A8E4-ED41-99CB-7E1F69BAE4AD}"/>
              </a:ext>
            </a:extLst>
          </p:cNvPr>
          <p:cNvSpPr/>
          <p:nvPr/>
        </p:nvSpPr>
        <p:spPr>
          <a:xfrm>
            <a:off x="6609347" y="3641558"/>
            <a:ext cx="352927" cy="141170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E86CCD5-3679-4E4A-989C-68E1AD6A285E}"/>
              </a:ext>
            </a:extLst>
          </p:cNvPr>
          <p:cNvSpPr/>
          <p:nvPr/>
        </p:nvSpPr>
        <p:spPr>
          <a:xfrm>
            <a:off x="9464842" y="2967789"/>
            <a:ext cx="625642" cy="2406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5F975D7-A398-5D48-95DC-41D1711D9D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32758" y="3313042"/>
            <a:ext cx="2367547" cy="236754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7BF6DBE-AD5E-5F4C-9CE5-7DCB22545C2D}"/>
              </a:ext>
            </a:extLst>
          </p:cNvPr>
          <p:cNvSpPr/>
          <p:nvPr/>
        </p:nvSpPr>
        <p:spPr>
          <a:xfrm>
            <a:off x="9464842" y="4347410"/>
            <a:ext cx="2374232" cy="28875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18A1303-1D0C-CD46-8964-7E951B8B46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1752" y="2097171"/>
            <a:ext cx="4102100" cy="22225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D189ABC9-9D93-FA49-A9E8-32D7E762C8EF}"/>
              </a:ext>
            </a:extLst>
          </p:cNvPr>
          <p:cNvSpPr/>
          <p:nvPr/>
        </p:nvSpPr>
        <p:spPr>
          <a:xfrm>
            <a:off x="3080084" y="3818021"/>
            <a:ext cx="1203158" cy="3689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FF3E57D-0ACC-0546-AE01-9D76C9B99484}"/>
              </a:ext>
            </a:extLst>
          </p:cNvPr>
          <p:cNvSpPr txBox="1"/>
          <p:nvPr/>
        </p:nvSpPr>
        <p:spPr>
          <a:xfrm>
            <a:off x="6326659" y="3429000"/>
            <a:ext cx="282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E81D7B9-BE4B-B244-857B-873290ABD165}"/>
              </a:ext>
            </a:extLst>
          </p:cNvPr>
          <p:cNvSpPr txBox="1"/>
          <p:nvPr/>
        </p:nvSpPr>
        <p:spPr>
          <a:xfrm>
            <a:off x="10090484" y="2903439"/>
            <a:ext cx="282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F348C69-CE07-1F4D-A256-90AE7A4CA2B4}"/>
              </a:ext>
            </a:extLst>
          </p:cNvPr>
          <p:cNvSpPr txBox="1"/>
          <p:nvPr/>
        </p:nvSpPr>
        <p:spPr>
          <a:xfrm>
            <a:off x="10388611" y="4291550"/>
            <a:ext cx="282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2AA21A4-5DA1-BE4D-A6E3-0ADE2A4BABB7}"/>
              </a:ext>
            </a:extLst>
          </p:cNvPr>
          <p:cNvSpPr txBox="1"/>
          <p:nvPr/>
        </p:nvSpPr>
        <p:spPr>
          <a:xfrm>
            <a:off x="3933561" y="3531972"/>
            <a:ext cx="282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71496786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1EADCAF8-8823-4E89-8612-21029831A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8CA07B2-0819-4B62-9425-7A52BBDD70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A02BEE4-A5D4-40AF-882D-49D34B086F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03402" y="3985"/>
            <a:ext cx="9772765" cy="6858000"/>
            <a:chOff x="1303402" y="36937"/>
            <a:chExt cx="9772765" cy="6858000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0F5843EB-154F-4459-8954-BB1DF64BBD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6937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8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5905135-55D9-431B-8D5A-4C5C92B1FE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6937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solidFill>
              <a:schemeClr val="accent1"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B732812-A0BB-4324-B390-DFEF26C109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6937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2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01FEC055-6F76-4E20-BC93-76C2F58EA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6937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8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D74CD21D-122E-4F3D-82AF-F4A37C278A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6937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2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A7FF51F-3820-41BE-8690-7E758ECFA7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6937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gradFill>
              <a:gsLst>
                <a:gs pos="813">
                  <a:schemeClr val="bg1">
                    <a:alpha val="41000"/>
                  </a:schemeClr>
                </a:gs>
                <a:gs pos="20000">
                  <a:schemeClr val="accent5">
                    <a:lumMod val="85000"/>
                    <a:alpha val="56000"/>
                  </a:schemeClr>
                </a:gs>
                <a:gs pos="44000">
                  <a:schemeClr val="accent6">
                    <a:lumMod val="40000"/>
                    <a:lumOff val="60000"/>
                    <a:alpha val="57000"/>
                  </a:schemeClr>
                </a:gs>
                <a:gs pos="100000">
                  <a:schemeClr val="bg1">
                    <a:alpha val="59000"/>
                  </a:schemeClr>
                </a:gs>
                <a:gs pos="74000">
                  <a:schemeClr val="accent1">
                    <a:lumMod val="91000"/>
                    <a:lumOff val="9000"/>
                    <a:alpha val="34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85EAD889-EA4D-485F-BA9C-F6473A4329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6937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14FEEE7-DC78-1E4E-B611-411FABCF62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5368" y="2043663"/>
            <a:ext cx="6105194" cy="203105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Extra Bits</a:t>
            </a:r>
          </a:p>
        </p:txBody>
      </p:sp>
    </p:spTree>
    <p:extLst>
      <p:ext uri="{BB962C8B-B14F-4D97-AF65-F5344CB8AC3E}">
        <p14:creationId xmlns:p14="http://schemas.microsoft.com/office/powerpoint/2010/main" val="139497525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1547" y="559829"/>
            <a:ext cx="11032253" cy="936154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6000" b="1" dirty="0">
                <a:latin typeface="+mn-lt"/>
              </a:rPr>
              <a:t>Common biodata visualizations</a:t>
            </a:r>
            <a:endParaRPr sz="6000" b="1" dirty="0">
              <a:latin typeface="+mn-lt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496344-F049-424E-AE02-AA7FDBBB49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/>
            <a:r>
              <a:rPr lang="en-US" sz="3600" dirty="0" err="1"/>
              <a:t>ggfortify</a:t>
            </a:r>
            <a:r>
              <a:rPr lang="en-US" sz="3600" dirty="0"/>
              <a:t>: a </a:t>
            </a:r>
            <a:r>
              <a:rPr lang="en-US" sz="3600" dirty="0" err="1"/>
              <a:t>ggplot</a:t>
            </a:r>
            <a:r>
              <a:rPr lang="en-US" sz="3600" dirty="0"/>
              <a:t> extension for making PCA, survival curves, clustering and more</a:t>
            </a:r>
          </a:p>
          <a:p>
            <a:pPr marL="457200" indent="-457200"/>
            <a:r>
              <a:rPr lang="en-US" sz="3600" dirty="0" err="1"/>
              <a:t>pheatmap</a:t>
            </a:r>
            <a:r>
              <a:rPr lang="en-US" sz="3600" dirty="0"/>
              <a:t>: a package for making nice heatmaps</a:t>
            </a:r>
          </a:p>
          <a:p>
            <a:pPr marL="457200" indent="-457200"/>
            <a:r>
              <a:rPr lang="en-US" sz="3600" dirty="0"/>
              <a:t>Volcano plots: just need </a:t>
            </a:r>
            <a:r>
              <a:rPr lang="en-US" sz="3600" dirty="0" err="1"/>
              <a:t>ggplot</a:t>
            </a:r>
            <a:endParaRPr lang="en-US" sz="3600" dirty="0"/>
          </a:p>
          <a:p>
            <a:pPr marL="457200" indent="-457200"/>
            <a:r>
              <a:rPr lang="en-US" sz="3600" dirty="0"/>
              <a:t>Gene selected box plots</a:t>
            </a:r>
          </a:p>
        </p:txBody>
      </p:sp>
    </p:spTree>
    <p:extLst>
      <p:ext uri="{BB962C8B-B14F-4D97-AF65-F5344CB8AC3E}">
        <p14:creationId xmlns:p14="http://schemas.microsoft.com/office/powerpoint/2010/main" val="160947846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416634"/>
            <a:ext cx="12192000" cy="751488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4800" b="1" spc="-190" dirty="0">
                <a:latin typeface="+mn-lt"/>
              </a:rPr>
              <a:t>Streaming DEseq2 normalized counts from GEO to R</a:t>
            </a:r>
            <a:endParaRPr sz="4800" b="1" dirty="0">
              <a:latin typeface="+mn-lt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371A28-5ED3-7346-9428-583606246C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7303"/>
            <a:ext cx="10993582" cy="4670868"/>
          </a:xfrm>
        </p:spPr>
        <p:txBody>
          <a:bodyPr>
            <a:normAutofit lnSpcReduction="10000"/>
          </a:bodyPr>
          <a:lstStyle/>
          <a:p>
            <a:pPr marL="355600" indent="-342900">
              <a:spcBef>
                <a:spcPts val="8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200" spc="-75" dirty="0">
                <a:cs typeface="Arial" panose="020B0604020202020204" pitchFamily="34" charset="0"/>
              </a:rPr>
              <a:t>We </a:t>
            </a:r>
            <a:r>
              <a:rPr lang="en-US" sz="3200" spc="-175" dirty="0">
                <a:cs typeface="Arial" panose="020B0604020202020204" pitchFamily="34" charset="0"/>
              </a:rPr>
              <a:t>will </a:t>
            </a:r>
            <a:r>
              <a:rPr lang="en-US" sz="3200" spc="-125" dirty="0">
                <a:cs typeface="Arial" panose="020B0604020202020204" pitchFamily="34" charset="0"/>
              </a:rPr>
              <a:t>load the </a:t>
            </a:r>
            <a:r>
              <a:rPr lang="en-US" sz="3200" spc="-140" dirty="0">
                <a:cs typeface="Arial" panose="020B0604020202020204" pitchFamily="34" charset="0"/>
              </a:rPr>
              <a:t>Deseq2 normalized counts table</a:t>
            </a:r>
          </a:p>
          <a:p>
            <a:pPr marL="812800" lvl="1" indent="-342900">
              <a:spcBef>
                <a:spcPts val="8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200" spc="-140" dirty="0">
                <a:cs typeface="Arial" panose="020B0604020202020204" pitchFamily="34" charset="0"/>
              </a:rPr>
              <a:t>Data will be obtained from the gene expression omnibus : </a:t>
            </a:r>
            <a:r>
              <a:rPr lang="en-US" sz="3200" dirty="0">
                <a:hlinkClick r:id="rId3"/>
              </a:rPr>
              <a:t>https://www.ncbi.nlm.nih.gov/geo/</a:t>
            </a:r>
            <a:endParaRPr lang="en-US" sz="3200" spc="-140" dirty="0">
              <a:cs typeface="Arial" panose="020B0604020202020204" pitchFamily="34" charset="0"/>
            </a:endParaRPr>
          </a:p>
          <a:p>
            <a:pPr marL="812800" lvl="1" indent="-342900">
              <a:spcBef>
                <a:spcPts val="8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200" dirty="0" err="1"/>
              <a:t>RNAseq</a:t>
            </a:r>
            <a:r>
              <a:rPr lang="en-US" sz="3200" dirty="0"/>
              <a:t> of the developing mouse cerebral cortex </a:t>
            </a:r>
          </a:p>
          <a:p>
            <a:pPr marL="1270000" lvl="2" indent="-342900">
              <a:spcBef>
                <a:spcPts val="8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200" dirty="0"/>
              <a:t>3 Adult, 4 embryonic brains</a:t>
            </a:r>
            <a:endParaRPr lang="en-US" sz="3000" spc="-145" dirty="0">
              <a:solidFill>
                <a:srgbClr val="066FC0"/>
              </a:solidFill>
              <a:cs typeface="Arial" panose="020B0604020202020204" pitchFamily="34" charset="0"/>
            </a:endParaRPr>
          </a:p>
          <a:p>
            <a:pPr marL="469900" indent="-457200">
              <a:lnSpc>
                <a:spcPct val="100000"/>
              </a:lnSpc>
              <a:spcBef>
                <a:spcPts val="975"/>
              </a:spcBef>
              <a:tabLst>
                <a:tab pos="354965" algn="l"/>
                <a:tab pos="355600" algn="l"/>
              </a:tabLst>
            </a:pPr>
            <a:r>
              <a:rPr lang="en-US" dirty="0" err="1">
                <a:solidFill>
                  <a:srgbClr val="066FC0"/>
                </a:solidFill>
                <a:latin typeface="Trebuchet MS" panose="020B0703020202090204" pitchFamily="34" charset="0"/>
              </a:rPr>
              <a:t>vst</a:t>
            </a:r>
            <a:r>
              <a:rPr lang="en-US" dirty="0">
                <a:solidFill>
                  <a:srgbClr val="066FC0"/>
                </a:solidFill>
                <a:latin typeface="Trebuchet MS" panose="020B0703020202090204" pitchFamily="34" charset="0"/>
              </a:rPr>
              <a:t> &lt;-</a:t>
            </a:r>
            <a:r>
              <a:rPr lang="en-US" dirty="0" err="1">
                <a:solidFill>
                  <a:srgbClr val="066FC0"/>
                </a:solidFill>
                <a:latin typeface="Trebuchet MS" panose="020B0703020202090204" pitchFamily="34" charset="0"/>
              </a:rPr>
              <a:t>read_tsv</a:t>
            </a:r>
            <a:r>
              <a:rPr lang="en-US" dirty="0">
                <a:solidFill>
                  <a:srgbClr val="066FC0"/>
                </a:solidFill>
                <a:latin typeface="Trebuchet MS" panose="020B0703020202090204" pitchFamily="34" charset="0"/>
              </a:rPr>
              <a:t>("ftp://</a:t>
            </a:r>
            <a:r>
              <a:rPr lang="en-US" dirty="0" err="1">
                <a:solidFill>
                  <a:srgbClr val="066FC0"/>
                </a:solidFill>
                <a:latin typeface="Trebuchet MS" panose="020B0703020202090204" pitchFamily="34" charset="0"/>
              </a:rPr>
              <a:t>ftp.ncbi.nlm.nih.gov</a:t>
            </a:r>
            <a:r>
              <a:rPr lang="en-US" dirty="0">
                <a:solidFill>
                  <a:srgbClr val="066FC0"/>
                </a:solidFill>
                <a:latin typeface="Trebuchet MS" panose="020B0703020202090204" pitchFamily="34" charset="0"/>
              </a:rPr>
              <a:t>/geo/series/GSE39nnn/GSE39866/suppl/GSE39866_Mouse.VarianceStabilized.Datagene.txt.gz")</a:t>
            </a:r>
          </a:p>
          <a:p>
            <a:pPr marL="469900" indent="-457200">
              <a:lnSpc>
                <a:spcPct val="100000"/>
              </a:lnSpc>
              <a:spcBef>
                <a:spcPts val="975"/>
              </a:spcBef>
              <a:tabLst>
                <a:tab pos="354965" algn="l"/>
                <a:tab pos="355600" algn="l"/>
              </a:tabLst>
            </a:pPr>
            <a:r>
              <a:rPr lang="en-US" spc="-150" dirty="0">
                <a:solidFill>
                  <a:srgbClr val="066FC0"/>
                </a:solidFill>
                <a:latin typeface="Trebuchet MS" panose="020B0703020202090204" pitchFamily="34" charset="0"/>
                <a:cs typeface="Trebuchet MS"/>
              </a:rPr>
              <a:t>View(</a:t>
            </a:r>
            <a:r>
              <a:rPr lang="en-US" spc="-150" dirty="0" err="1">
                <a:solidFill>
                  <a:srgbClr val="066FC0"/>
                </a:solidFill>
                <a:latin typeface="Trebuchet MS" panose="020B0703020202090204" pitchFamily="34" charset="0"/>
                <a:cs typeface="Trebuchet MS"/>
              </a:rPr>
              <a:t>vst</a:t>
            </a:r>
            <a:r>
              <a:rPr lang="en-US" spc="-150" dirty="0">
                <a:solidFill>
                  <a:srgbClr val="066FC0"/>
                </a:solidFill>
                <a:latin typeface="Trebuchet MS" panose="020B0703020202090204" pitchFamily="34" charset="0"/>
                <a:cs typeface="Trebuchet MS"/>
              </a:rPr>
              <a:t>)</a:t>
            </a:r>
            <a:endParaRPr lang="en-US" dirty="0">
              <a:solidFill>
                <a:srgbClr val="066FC0"/>
              </a:solidFill>
              <a:latin typeface="Trebuchet MS" panose="020B0703020202090204" pitchFamily="34" charset="0"/>
              <a:cs typeface="Trebuchet MS"/>
            </a:endParaRPr>
          </a:p>
          <a:p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805451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45368" y="2043663"/>
            <a:ext cx="6105194" cy="203105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Volcano Plot</a:t>
            </a:r>
          </a:p>
        </p:txBody>
      </p:sp>
    </p:spTree>
    <p:extLst>
      <p:ext uri="{BB962C8B-B14F-4D97-AF65-F5344CB8AC3E}">
        <p14:creationId xmlns:p14="http://schemas.microsoft.com/office/powerpoint/2010/main" val="261638513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559829"/>
            <a:ext cx="10515600" cy="936154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b="1" spc="-190" dirty="0">
                <a:latin typeface="+mn-lt"/>
              </a:rPr>
              <a:t>Load</a:t>
            </a:r>
            <a:r>
              <a:rPr lang="en-US" sz="6000" b="1" spc="-190" dirty="0">
                <a:latin typeface="+mn-lt"/>
              </a:rPr>
              <a:t>ing DEseq2 results into </a:t>
            </a:r>
            <a:r>
              <a:rPr lang="en-US" sz="6000" b="1" spc="-235" dirty="0">
                <a:latin typeface="+mn-lt"/>
              </a:rPr>
              <a:t>R</a:t>
            </a:r>
            <a:endParaRPr sz="6000" b="1" dirty="0">
              <a:latin typeface="+mn-lt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371A28-5ED3-7346-9428-583606246C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7303"/>
            <a:ext cx="10515600" cy="4670868"/>
          </a:xfrm>
        </p:spPr>
        <p:txBody>
          <a:bodyPr>
            <a:normAutofit fontScale="92500" lnSpcReduction="10000"/>
          </a:bodyPr>
          <a:lstStyle/>
          <a:p>
            <a:pPr marL="355600" indent="-342900">
              <a:spcBef>
                <a:spcPts val="8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000" spc="-75" dirty="0">
                <a:cs typeface="Arial" panose="020B0604020202020204" pitchFamily="34" charset="0"/>
              </a:rPr>
              <a:t>The data has already been </a:t>
            </a:r>
            <a:r>
              <a:rPr lang="en-US" sz="3000" spc="-175" dirty="0">
                <a:cs typeface="Arial" panose="020B0604020202020204" pitchFamily="34" charset="0"/>
              </a:rPr>
              <a:t>up</a:t>
            </a:r>
            <a:r>
              <a:rPr lang="en-US" sz="3000" spc="-125" dirty="0">
                <a:cs typeface="Arial" panose="020B0604020202020204" pitchFamily="34" charset="0"/>
              </a:rPr>
              <a:t>loaded to the shared workspace</a:t>
            </a:r>
          </a:p>
          <a:p>
            <a:pPr marL="355600" indent="-342900">
              <a:spcBef>
                <a:spcPts val="8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000" spc="-140" dirty="0">
                <a:cs typeface="Arial" panose="020B0604020202020204" pitchFamily="34" charset="0"/>
              </a:rPr>
              <a:t>This is from the same dataset of embryonic and adult mouse brains</a:t>
            </a:r>
          </a:p>
          <a:p>
            <a:pPr marL="812800" lvl="1" indent="-342900">
              <a:spcBef>
                <a:spcPts val="8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2600" spc="-140" dirty="0">
                <a:cs typeface="Arial" panose="020B0604020202020204" pitchFamily="34" charset="0"/>
              </a:rPr>
              <a:t>This is differential expression results created using the DEseq2 package in R</a:t>
            </a:r>
          </a:p>
          <a:p>
            <a:pPr marL="355600" indent="-342900">
              <a:spcBef>
                <a:spcPts val="8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000" spc="-30" dirty="0">
                <a:cs typeface="Arial" panose="020B0604020202020204" pitchFamily="34" charset="0"/>
              </a:rPr>
              <a:t>Click the upload button</a:t>
            </a:r>
          </a:p>
          <a:p>
            <a:pPr marL="355600" indent="-342900">
              <a:spcBef>
                <a:spcPts val="8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000" spc="-30" dirty="0">
                <a:cs typeface="Arial" panose="020B0604020202020204" pitchFamily="34" charset="0"/>
              </a:rPr>
              <a:t>Click “Choose File”</a:t>
            </a:r>
          </a:p>
          <a:p>
            <a:pPr marL="355600" indent="-342900">
              <a:spcBef>
                <a:spcPts val="8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000" spc="-30" dirty="0">
                <a:cs typeface="Arial" panose="020B0604020202020204" pitchFamily="34" charset="0"/>
              </a:rPr>
              <a:t>We will need to find where the file lives on your computer</a:t>
            </a:r>
          </a:p>
          <a:p>
            <a:pPr marL="355600" indent="-342900">
              <a:spcBef>
                <a:spcPts val="8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000" spc="-75" dirty="0">
                <a:cs typeface="Arial" panose="020B0604020202020204" pitchFamily="34" charset="0"/>
              </a:rPr>
              <a:t>Default: found in the download folder </a:t>
            </a:r>
          </a:p>
          <a:p>
            <a:pPr marL="355600" indent="-342900">
              <a:spcBef>
                <a:spcPts val="8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000" spc="-75" dirty="0">
                <a:cs typeface="Arial" panose="020B0604020202020204" pitchFamily="34" charset="0"/>
              </a:rPr>
              <a:t>Click “ok”</a:t>
            </a:r>
          </a:p>
          <a:p>
            <a:pPr marL="355600" indent="-342900">
              <a:spcBef>
                <a:spcPts val="65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000" spc="-145" dirty="0">
                <a:solidFill>
                  <a:srgbClr val="066FC0"/>
                </a:solidFill>
                <a:cs typeface="Arial" panose="020B0604020202020204" pitchFamily="34" charset="0"/>
              </a:rPr>
              <a:t>exp &lt;- </a:t>
            </a:r>
            <a:r>
              <a:rPr lang="en-US" sz="3000" spc="-145" dirty="0" err="1">
                <a:solidFill>
                  <a:srgbClr val="066FC0"/>
                </a:solidFill>
                <a:cs typeface="Arial" panose="020B0604020202020204" pitchFamily="34" charset="0"/>
              </a:rPr>
              <a:t>read_csv</a:t>
            </a:r>
            <a:r>
              <a:rPr lang="en-US" sz="3000" spc="-145" dirty="0">
                <a:solidFill>
                  <a:srgbClr val="066FC0"/>
                </a:solidFill>
                <a:cs typeface="Arial" panose="020B0604020202020204" pitchFamily="34" charset="0"/>
              </a:rPr>
              <a:t>("AMvsEM_deseq2_results.csv") </a:t>
            </a:r>
          </a:p>
          <a:p>
            <a:pPr marL="355600" indent="-342900">
              <a:spcBef>
                <a:spcPts val="65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000" spc="-150" dirty="0">
                <a:solidFill>
                  <a:srgbClr val="066FC0"/>
                </a:solidFill>
                <a:cs typeface="Arial" panose="020B0604020202020204" pitchFamily="34" charset="0"/>
              </a:rPr>
              <a:t>exp</a:t>
            </a:r>
            <a:endParaRPr lang="en-US" sz="3000" dirty="0">
              <a:solidFill>
                <a:srgbClr val="066FC0"/>
              </a:solidFill>
              <a:cs typeface="Arial" panose="020B0604020202020204" pitchFamily="34" charset="0"/>
            </a:endParaRPr>
          </a:p>
          <a:p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722734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00CE9DD-DB39-D649-B0DA-699AABDA466A}"/>
              </a:ext>
            </a:extLst>
          </p:cNvPr>
          <p:cNvSpPr/>
          <p:nvPr/>
        </p:nvSpPr>
        <p:spPr>
          <a:xfrm>
            <a:off x="7615238" y="2085975"/>
            <a:ext cx="742950" cy="2428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A79C1E9-5D4C-8E41-8932-6B757B6296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294" y="322015"/>
            <a:ext cx="11697239" cy="609264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643FB7C-0465-7E42-9A89-3449DB92E6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8218" y="4446347"/>
            <a:ext cx="3643746" cy="227734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6ADC0A6-AF96-2A47-B9D0-1BDC8D99829C}"/>
              </a:ext>
            </a:extLst>
          </p:cNvPr>
          <p:cNvSpPr/>
          <p:nvPr/>
        </p:nvSpPr>
        <p:spPr>
          <a:xfrm>
            <a:off x="7615238" y="2895600"/>
            <a:ext cx="742950" cy="2355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A45060F-641E-C246-A01B-1E85A6213753}"/>
              </a:ext>
            </a:extLst>
          </p:cNvPr>
          <p:cNvSpPr/>
          <p:nvPr/>
        </p:nvSpPr>
        <p:spPr>
          <a:xfrm>
            <a:off x="7218217" y="5500255"/>
            <a:ext cx="1025237" cy="31865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C8E5F3F-1897-084F-92DB-EDBCEE16AA12}"/>
              </a:ext>
            </a:extLst>
          </p:cNvPr>
          <p:cNvSpPr/>
          <p:nvPr/>
        </p:nvSpPr>
        <p:spPr>
          <a:xfrm>
            <a:off x="9060873" y="6414655"/>
            <a:ext cx="955963" cy="30903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7C561AD-56B4-BA4C-A4AD-C14999519139}"/>
              </a:ext>
            </a:extLst>
          </p:cNvPr>
          <p:cNvSpPr/>
          <p:nvPr/>
        </p:nvSpPr>
        <p:spPr>
          <a:xfrm>
            <a:off x="6719455" y="4156364"/>
            <a:ext cx="5175251" cy="2899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7228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37E1762-730E-C142-B659-A9F2ABCE7F13}"/>
              </a:ext>
            </a:extLst>
          </p:cNvPr>
          <p:cNvSpPr/>
          <p:nvPr/>
        </p:nvSpPr>
        <p:spPr>
          <a:xfrm>
            <a:off x="297712" y="303591"/>
            <a:ext cx="4019107" cy="616100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096" y="986389"/>
            <a:ext cx="3416158" cy="479540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What is </a:t>
            </a:r>
            <a:r>
              <a:rPr lang="en-US" sz="44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Rstudio</a:t>
            </a:r>
            <a:br>
              <a:rPr lang="en-US" sz="4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4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Cloud</a:t>
            </a:r>
          </a:p>
        </p:txBody>
      </p:sp>
      <p:graphicFrame>
        <p:nvGraphicFramePr>
          <p:cNvPr id="7" name="object 3">
            <a:extLst>
              <a:ext uri="{FF2B5EF4-FFF2-40B4-BE49-F238E27FC236}">
                <a16:creationId xmlns:a16="http://schemas.microsoft.com/office/drawing/2014/main" id="{F55AFF05-5407-4217-97D7-0E16CE86AFD5}"/>
              </a:ext>
            </a:extLst>
          </p:cNvPr>
          <p:cNvGraphicFramePr/>
          <p:nvPr/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66875522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CA94847-BF53-7746-B896-0FF242B6A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5368" y="2043663"/>
            <a:ext cx="6105194" cy="203105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Making an interactive plot!</a:t>
            </a:r>
          </a:p>
        </p:txBody>
      </p:sp>
    </p:spTree>
    <p:extLst>
      <p:ext uri="{BB962C8B-B14F-4D97-AF65-F5344CB8AC3E}">
        <p14:creationId xmlns:p14="http://schemas.microsoft.com/office/powerpoint/2010/main" val="277605373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559829"/>
            <a:ext cx="10515600" cy="936154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6000" b="1" spc="-190" dirty="0">
                <a:latin typeface="+mn-lt"/>
              </a:rPr>
              <a:t>Interactive Volcano with </a:t>
            </a:r>
            <a:r>
              <a:rPr lang="en-US" sz="6000" b="1" spc="-190" dirty="0" err="1">
                <a:latin typeface="+mn-lt"/>
              </a:rPr>
              <a:t>Plotly</a:t>
            </a:r>
            <a:endParaRPr sz="6000" b="1" dirty="0">
              <a:latin typeface="+mn-lt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78E745-07C2-8244-B30E-3D02B2B70C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55600" indent="-342900">
              <a:spcBef>
                <a:spcPts val="8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200" dirty="0" err="1">
                <a:solidFill>
                  <a:srgbClr val="066FC0"/>
                </a:solidFill>
              </a:rPr>
              <a:t>install.packages</a:t>
            </a:r>
            <a:r>
              <a:rPr lang="en-US" sz="3200" dirty="0">
                <a:solidFill>
                  <a:srgbClr val="066FC0"/>
                </a:solidFill>
              </a:rPr>
              <a:t>("</a:t>
            </a:r>
            <a:r>
              <a:rPr lang="en-US" sz="3200" dirty="0" err="1">
                <a:solidFill>
                  <a:srgbClr val="066FC0"/>
                </a:solidFill>
              </a:rPr>
              <a:t>plotly</a:t>
            </a:r>
            <a:r>
              <a:rPr lang="en-US" sz="3200" dirty="0">
                <a:solidFill>
                  <a:srgbClr val="066FC0"/>
                </a:solidFill>
              </a:rPr>
              <a:t>") </a:t>
            </a:r>
          </a:p>
          <a:p>
            <a:pPr marL="355600" indent="-342900">
              <a:spcBef>
                <a:spcPts val="8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200" dirty="0">
                <a:solidFill>
                  <a:srgbClr val="066FC0"/>
                </a:solidFill>
              </a:rPr>
              <a:t>library(</a:t>
            </a:r>
            <a:r>
              <a:rPr lang="en-US" sz="3200" dirty="0" err="1">
                <a:solidFill>
                  <a:srgbClr val="066FC0"/>
                </a:solidFill>
              </a:rPr>
              <a:t>plotly</a:t>
            </a:r>
            <a:r>
              <a:rPr lang="en-US" sz="3200" dirty="0">
                <a:solidFill>
                  <a:srgbClr val="066FC0"/>
                </a:solidFill>
              </a:rPr>
              <a:t>) </a:t>
            </a:r>
          </a:p>
          <a:p>
            <a:pPr marL="355600" indent="-342900">
              <a:spcBef>
                <a:spcPts val="8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200" dirty="0" err="1">
                <a:solidFill>
                  <a:srgbClr val="066FC0"/>
                </a:solidFill>
              </a:rPr>
              <a:t>plot_ly</a:t>
            </a:r>
            <a:r>
              <a:rPr lang="en-US" sz="3200" dirty="0">
                <a:solidFill>
                  <a:srgbClr val="066FC0"/>
                </a:solidFill>
              </a:rPr>
              <a:t>(data = exp, x = ~log2FoldChange, y = ~-log10(</a:t>
            </a:r>
            <a:r>
              <a:rPr lang="en-US" sz="3200" dirty="0" err="1">
                <a:solidFill>
                  <a:srgbClr val="066FC0"/>
                </a:solidFill>
              </a:rPr>
              <a:t>padj</a:t>
            </a:r>
            <a:r>
              <a:rPr lang="en-US" sz="3200" dirty="0">
                <a:solidFill>
                  <a:srgbClr val="066FC0"/>
                </a:solidFill>
              </a:rPr>
              <a:t>), color=~log10(</a:t>
            </a:r>
            <a:r>
              <a:rPr lang="en-US" sz="3200" dirty="0" err="1">
                <a:solidFill>
                  <a:srgbClr val="066FC0"/>
                </a:solidFill>
              </a:rPr>
              <a:t>baseMean</a:t>
            </a:r>
            <a:r>
              <a:rPr lang="en-US" sz="3200" dirty="0">
                <a:solidFill>
                  <a:srgbClr val="066FC0"/>
                </a:solidFill>
              </a:rPr>
              <a:t>), type = 'scatter', mode='markers', text= ~</a:t>
            </a:r>
            <a:r>
              <a:rPr lang="en-US" sz="3200" dirty="0" err="1">
                <a:solidFill>
                  <a:srgbClr val="066FC0"/>
                </a:solidFill>
              </a:rPr>
              <a:t>gene_id</a:t>
            </a:r>
            <a:r>
              <a:rPr lang="en-US" sz="3200" dirty="0">
                <a:solidFill>
                  <a:srgbClr val="066FC0"/>
                </a:solidFill>
              </a:rPr>
              <a:t>)</a:t>
            </a:r>
            <a:endParaRPr lang="en-US" sz="3200" spc="-75" dirty="0">
              <a:solidFill>
                <a:srgbClr val="066FC0"/>
              </a:solidFill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71877659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CA94847-BF53-7746-B896-0FF242B6A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5368" y="2043663"/>
            <a:ext cx="6105194" cy="2031055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6000" dirty="0">
                <a:solidFill>
                  <a:srgbClr val="FFFFFF"/>
                </a:solidFill>
              </a:rPr>
              <a:t>Additional R Examples </a:t>
            </a:r>
            <a:br>
              <a:rPr lang="en-US" sz="6000" dirty="0">
                <a:solidFill>
                  <a:srgbClr val="FFFFFF"/>
                </a:solidFill>
              </a:rPr>
            </a:br>
            <a:r>
              <a:rPr lang="en-US" sz="6000" dirty="0">
                <a:solidFill>
                  <a:srgbClr val="FFFFFF"/>
                </a:solidFill>
              </a:rPr>
              <a:t>(Iris Dataset)</a:t>
            </a:r>
            <a:endParaRPr lang="en-US" sz="6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8456410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553417"/>
            <a:ext cx="10515600" cy="948978"/>
          </a:xfrm>
          <a:prstGeom prst="rect">
            <a:avLst/>
          </a:prstGeom>
        </p:spPr>
        <p:txBody>
          <a:bodyPr spcFirstLastPara="1" vert="horz" wrap="square" lIns="0" tIns="12700" rIns="0" bIns="0" rtlCol="0" anchor="ctr" anchorCtr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6000" b="1" spc="-195" dirty="0">
                <a:latin typeface="+mn-lt"/>
              </a:rPr>
              <a:t>R Script</a:t>
            </a:r>
            <a:endParaRPr lang="en-US" sz="6000" b="1" dirty="0">
              <a:latin typeface="+mn-lt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DBECCAE-202D-B245-92B5-13172CC37E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55600" indent="-342900">
              <a:spcBef>
                <a:spcPts val="56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2800" dirty="0">
                <a:cs typeface="Trebuchet MS"/>
              </a:rPr>
              <a:t>A text file that contains R code</a:t>
            </a:r>
          </a:p>
          <a:p>
            <a:pPr marL="355600" indent="-342900">
              <a:spcBef>
                <a:spcPts val="56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dirty="0">
                <a:cs typeface="Trebuchet MS"/>
              </a:rPr>
              <a:t>Can use # to make notes </a:t>
            </a:r>
          </a:p>
          <a:p>
            <a:pPr marL="812800" lvl="1" indent="-342900">
              <a:spcBef>
                <a:spcPts val="56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dirty="0">
                <a:cs typeface="Trebuchet MS"/>
              </a:rPr>
              <a:t># is a symbol that is recognized as “skip this line”</a:t>
            </a:r>
          </a:p>
          <a:p>
            <a:pPr marL="355600" indent="-342900">
              <a:spcBef>
                <a:spcPts val="56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dirty="0">
                <a:cs typeface="Trebuchet MS"/>
              </a:rPr>
              <a:t>There are a couple of more complex flavors that allow code, notes, and visualization </a:t>
            </a:r>
          </a:p>
          <a:p>
            <a:pPr marL="812800" lvl="1" indent="-342900">
              <a:spcBef>
                <a:spcPts val="56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dirty="0">
                <a:cs typeface="Trebuchet MS"/>
              </a:rPr>
              <a:t>R Notebook</a:t>
            </a:r>
          </a:p>
          <a:p>
            <a:pPr marL="812800" lvl="1" indent="-342900">
              <a:spcBef>
                <a:spcPts val="56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dirty="0">
                <a:cs typeface="Trebuchet MS"/>
              </a:rPr>
              <a:t>R Markdown</a:t>
            </a:r>
          </a:p>
          <a:p>
            <a:pPr marL="355600" indent="-342900">
              <a:spcBef>
                <a:spcPts val="56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dirty="0">
                <a:cs typeface="Trebuchet MS"/>
              </a:rPr>
              <a:t>An R Script can be saved and shared</a:t>
            </a:r>
          </a:p>
          <a:p>
            <a:pPr marL="812800" lvl="1" indent="-342900">
              <a:spcBef>
                <a:spcPts val="56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endParaRPr lang="en-US" dirty="0"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42147122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553418"/>
            <a:ext cx="10515600" cy="948978"/>
          </a:xfrm>
          <a:prstGeom prst="rect">
            <a:avLst/>
          </a:prstGeom>
        </p:spPr>
        <p:txBody>
          <a:bodyPr spcFirstLastPara="1" vert="horz" wrap="square" lIns="0" tIns="12700" rIns="0" bIns="0" rtlCol="0" anchor="ctr" anchorCtr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6000" b="1" dirty="0">
                <a:latin typeface="+mn-lt"/>
              </a:rPr>
              <a:t>Let’s get started!</a:t>
            </a:r>
            <a:endParaRPr sz="6000" b="1" dirty="0">
              <a:latin typeface="+mn-lt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B61BD2-0C04-FE4C-8BF9-9B1BD6540B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2396"/>
            <a:ext cx="10515600" cy="4674567"/>
          </a:xfrm>
        </p:spPr>
        <p:txBody>
          <a:bodyPr>
            <a:normAutofit/>
          </a:bodyPr>
          <a:lstStyle/>
          <a:p>
            <a:r>
              <a:rPr lang="en-US" sz="3200" dirty="0"/>
              <a:t>You may need to log in to your </a:t>
            </a:r>
            <a:r>
              <a:rPr lang="en-US" sz="3200" dirty="0" err="1"/>
              <a:t>Rstudio</a:t>
            </a:r>
            <a:r>
              <a:rPr lang="en-US" sz="3200" dirty="0"/>
              <a:t> cloud account first</a:t>
            </a:r>
          </a:p>
          <a:p>
            <a:pPr lvl="1"/>
            <a:r>
              <a:rPr lang="en-US" sz="2800" dirty="0"/>
              <a:t>Go to </a:t>
            </a:r>
            <a:r>
              <a:rPr lang="en-US" sz="2800" dirty="0">
                <a:hlinkClick r:id="rId2"/>
              </a:rPr>
              <a:t>https://rstudio.cloud/</a:t>
            </a:r>
            <a:r>
              <a:rPr lang="en-US" sz="2800" dirty="0"/>
              <a:t> </a:t>
            </a:r>
          </a:p>
          <a:p>
            <a:pPr lvl="1"/>
            <a:r>
              <a:rPr lang="en-US" sz="2800" dirty="0"/>
              <a:t>Click log in  </a:t>
            </a:r>
            <a:endParaRPr lang="en-US" sz="2800" dirty="0">
              <a:hlinkClick r:id="rId3"/>
            </a:endParaRPr>
          </a:p>
          <a:p>
            <a:r>
              <a:rPr lang="en-US" sz="3200" u="sng" dirty="0">
                <a:solidFill>
                  <a:srgbClr val="0000FF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https://rstudio.cloud/project/3875044</a:t>
            </a:r>
            <a:endParaRPr lang="en-US" sz="3200" u="sng" dirty="0">
              <a:solidFill>
                <a:srgbClr val="0000FF"/>
              </a:solidFill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200" dirty="0">
                <a:hlinkClick r:id="rId5"/>
              </a:rPr>
              <a:t>https://github.com/dlumian/R_Intro_scRNA</a:t>
            </a:r>
            <a:r>
              <a:rPr lang="en-US" sz="3200" dirty="0"/>
              <a:t> </a:t>
            </a:r>
          </a:p>
          <a:p>
            <a:r>
              <a:rPr lang="en-US" sz="3200" dirty="0"/>
              <a:t>First click on Save a permanent copy</a:t>
            </a:r>
          </a:p>
          <a:p>
            <a:r>
              <a:rPr lang="en-US" sz="3200" dirty="0"/>
              <a:t>Click on the new file icon</a:t>
            </a:r>
          </a:p>
          <a:p>
            <a:r>
              <a:rPr lang="en-US" sz="3200" dirty="0"/>
              <a:t>Select R script </a:t>
            </a:r>
          </a:p>
          <a:p>
            <a:pPr marL="457200" lvl="2" indent="-457200"/>
            <a:endParaRPr lang="en-US" sz="3200" dirty="0">
              <a:solidFill>
                <a:srgbClr val="066F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54942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D5A2298C-4BC4-2C46-BB3A-A4B0F6CE0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67" y="99774"/>
            <a:ext cx="11068473" cy="675822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07B59C6-040D-3C4F-AD19-5732D7B83441}"/>
              </a:ext>
            </a:extLst>
          </p:cNvPr>
          <p:cNvSpPr/>
          <p:nvPr/>
        </p:nvSpPr>
        <p:spPr>
          <a:xfrm>
            <a:off x="8124497" y="231228"/>
            <a:ext cx="1996965" cy="29428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7166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20676</TotalTime>
  <Words>2316</Words>
  <Application>Microsoft Macintosh PowerPoint</Application>
  <PresentationFormat>Widescreen</PresentationFormat>
  <Paragraphs>350</Paragraphs>
  <Slides>62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8" baseType="lpstr">
      <vt:lpstr>Arial</vt:lpstr>
      <vt:lpstr>Calibri</vt:lpstr>
      <vt:lpstr>Calibri Light</vt:lpstr>
      <vt:lpstr>Source Sans Pro</vt:lpstr>
      <vt:lpstr>Trebuchet MS</vt:lpstr>
      <vt:lpstr>Office Theme</vt:lpstr>
      <vt:lpstr>R for Research Scientists </vt:lpstr>
      <vt:lpstr>About me</vt:lpstr>
      <vt:lpstr>What we will learn today!</vt:lpstr>
      <vt:lpstr>What is</vt:lpstr>
      <vt:lpstr>What is RStudio</vt:lpstr>
      <vt:lpstr>What is Rstudio Cloud</vt:lpstr>
      <vt:lpstr>R Script</vt:lpstr>
      <vt:lpstr>Let’s get started!</vt:lpstr>
      <vt:lpstr>PowerPoint Presentation</vt:lpstr>
      <vt:lpstr>PowerPoint Presentation</vt:lpstr>
      <vt:lpstr>R is like a calculator</vt:lpstr>
      <vt:lpstr>PowerPoint Presentation</vt:lpstr>
      <vt:lpstr>Make a Vector</vt:lpstr>
      <vt:lpstr>PowerPoint Presentation</vt:lpstr>
      <vt:lpstr>Typing ? </vt:lpstr>
      <vt:lpstr>Create an object </vt:lpstr>
      <vt:lpstr>PowerPoint Presentation</vt:lpstr>
      <vt:lpstr>Make more vectors</vt:lpstr>
      <vt:lpstr>PowerPoint Presentation</vt:lpstr>
      <vt:lpstr>Perform Vector Calculations</vt:lpstr>
      <vt:lpstr>PowerPoint Presentation</vt:lpstr>
      <vt:lpstr>Combine Vectors </vt:lpstr>
      <vt:lpstr>PowerPoint Presentation</vt:lpstr>
      <vt:lpstr>Let's Make a Data Table!</vt:lpstr>
      <vt:lpstr>Column and Row Names </vt:lpstr>
      <vt:lpstr>PowerPoint Presentation</vt:lpstr>
      <vt:lpstr>Save your amazing work!</vt:lpstr>
      <vt:lpstr>PowerPoint Presentation</vt:lpstr>
      <vt:lpstr>Questions?</vt:lpstr>
      <vt:lpstr>Data wrangling!</vt:lpstr>
      <vt:lpstr>What is a package</vt:lpstr>
      <vt:lpstr>Tidyverse</vt:lpstr>
      <vt:lpstr>Let’s get started!</vt:lpstr>
      <vt:lpstr>PowerPoint Presentation</vt:lpstr>
      <vt:lpstr>PowerPoint Presentation</vt:lpstr>
      <vt:lpstr>PowerPoint Presentation</vt:lpstr>
      <vt:lpstr>dplyr: Transform your data</vt:lpstr>
      <vt:lpstr>Save a table as a file</vt:lpstr>
      <vt:lpstr>Pipes!</vt:lpstr>
      <vt:lpstr>PowerPoint Presentation</vt:lpstr>
      <vt:lpstr>R Live Demo-Data Wrangling </vt:lpstr>
      <vt:lpstr>Questions?</vt:lpstr>
      <vt:lpstr>Data visualization in R</vt:lpstr>
      <vt:lpstr>Visualizations for Today</vt:lpstr>
      <vt:lpstr>ggplot2: Visualize your data </vt:lpstr>
      <vt:lpstr>ggplot2: Visualize your data </vt:lpstr>
      <vt:lpstr>Aesthetic mapping options  </vt:lpstr>
      <vt:lpstr>ggplot2:Faceting</vt:lpstr>
      <vt:lpstr>tidr:gather</vt:lpstr>
      <vt:lpstr>Saving your beautiful graph!</vt:lpstr>
      <vt:lpstr>Questions on Basic Visualizations</vt:lpstr>
      <vt:lpstr>Transferring to your local R instance</vt:lpstr>
      <vt:lpstr>PowerPoint Presentation</vt:lpstr>
      <vt:lpstr>Extra Bits</vt:lpstr>
      <vt:lpstr>Common biodata visualizations</vt:lpstr>
      <vt:lpstr>Streaming DEseq2 normalized counts from GEO to R</vt:lpstr>
      <vt:lpstr>Volcano Plot</vt:lpstr>
      <vt:lpstr>Loading DEseq2 results into R</vt:lpstr>
      <vt:lpstr>PowerPoint Presentation</vt:lpstr>
      <vt:lpstr>Making an interactive plot!</vt:lpstr>
      <vt:lpstr>Interactive Volcano with Plotly</vt:lpstr>
      <vt:lpstr>Additional R Examples  (Iris Dataset)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R-powered Data Science </dc:title>
  <dc:creator>Dillman, Allissa (NIH/CIT) [C]</dc:creator>
  <cp:lastModifiedBy>Danny Lumian</cp:lastModifiedBy>
  <cp:revision>57</cp:revision>
  <dcterms:created xsi:type="dcterms:W3CDTF">2020-07-24T21:18:05Z</dcterms:created>
  <dcterms:modified xsi:type="dcterms:W3CDTF">2022-04-11T15:52:19Z</dcterms:modified>
</cp:coreProperties>
</file>